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57" r:id="rId3"/>
    <p:sldId id="258" r:id="rId4"/>
    <p:sldId id="259" r:id="rId5"/>
    <p:sldId id="262" r:id="rId6"/>
    <p:sldId id="260" r:id="rId7"/>
    <p:sldId id="261" r:id="rId8"/>
    <p:sldId id="263" r:id="rId9"/>
    <p:sldId id="264" r:id="rId10"/>
    <p:sldId id="265" r:id="rId11"/>
    <p:sldId id="266"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913" autoAdjust="0"/>
  </p:normalViewPr>
  <p:slideViewPr>
    <p:cSldViewPr>
      <p:cViewPr varScale="1">
        <p:scale>
          <a:sx n="73" d="100"/>
          <a:sy n="73" d="100"/>
        </p:scale>
        <p:origin x="-1884" y="-108"/>
      </p:cViewPr>
      <p:guideLst>
        <p:guide orient="horz" pos="2160"/>
        <p:guide pos="2880"/>
      </p:guideLst>
    </p:cSldViewPr>
  </p:slideViewPr>
  <p:notesTextViewPr>
    <p:cViewPr>
      <p:scale>
        <a:sx n="100" d="100"/>
        <a:sy n="100" d="100"/>
      </p:scale>
      <p:origin x="0" y="174"/>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C79815-4F97-4E72-B5F0-2A0D5F0C557B}" type="datetimeFigureOut">
              <a:rPr lang="fr-FR" smtClean="0"/>
              <a:pPr/>
              <a:t>27/07/2011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38D4A-D559-47FB-BACD-6B897D6104C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goodplanet.info/goodplanet/index.php/fre/Economie/Developpement-durable/Developpement-durable/(theme)/1400" TargetMode="External"/><Relationship Id="rId2" Type="http://schemas.openxmlformats.org/officeDocument/2006/relationships/slide" Target="../slides/slide2.xml"/><Relationship Id="rId1" Type="http://schemas.openxmlformats.org/officeDocument/2006/relationships/notesMaster" Target="../notesMasters/notesMaster1.xml"/><Relationship Id="rId4" Type="http://schemas.openxmlformats.org/officeDocument/2006/relationships/hyperlink" Target="http://www.goodplanet.info/goodplanet/index.php/fre/Societe/Pauvrete/Pauvrete-et-developpement/(theme)/1383"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kern="1200" dirty="0" smtClean="0">
                <a:solidFill>
                  <a:schemeClr val="tx1"/>
                </a:solidFill>
                <a:latin typeface="+mn-lt"/>
                <a:ea typeface="+mn-ea"/>
                <a:cs typeface="+mn-cs"/>
              </a:rPr>
              <a:t>le principe a en fait plus de vingt ans. Le développement durable consiste à maintenir un développement économique tout en respectant un équilibre environnemental et social. </a:t>
            </a:r>
            <a:r>
              <a:rPr lang="fr-FR" sz="1200" kern="1200" dirty="0" smtClean="0">
                <a:solidFill>
                  <a:schemeClr val="tx1"/>
                </a:solidFill>
                <a:latin typeface="+mn-lt"/>
                <a:ea typeface="+mn-ea"/>
                <a:cs typeface="+mn-cs"/>
              </a:rPr>
              <a:t>Le </a:t>
            </a:r>
            <a:r>
              <a:rPr lang="fr-FR" sz="1200" u="none" strike="noStrike" kern="1200" dirty="0" smtClean="0">
                <a:solidFill>
                  <a:schemeClr val="tx1"/>
                </a:solidFill>
                <a:latin typeface="+mn-lt"/>
                <a:ea typeface="+mn-ea"/>
                <a:cs typeface="+mn-cs"/>
                <a:hlinkClick r:id="rId3"/>
              </a:rPr>
              <a:t>développement durable</a:t>
            </a:r>
            <a:r>
              <a:rPr lang="fr-FR" sz="1200" kern="1200" dirty="0" smtClean="0">
                <a:solidFill>
                  <a:schemeClr val="tx1"/>
                </a:solidFill>
                <a:latin typeface="+mn-lt"/>
                <a:ea typeface="+mn-ea"/>
                <a:cs typeface="+mn-cs"/>
              </a:rPr>
              <a:t> repose sur trois piliers : l'environnement, l'économie et le social. Il s'agit de mettre en place une double solidarité, horizontale, entre les peuples, et verticale, entre les générations : le </a:t>
            </a:r>
            <a:r>
              <a:rPr lang="fr-FR" sz="1200" u="none" strike="noStrike" kern="1200" dirty="0" smtClean="0">
                <a:solidFill>
                  <a:schemeClr val="tx1"/>
                </a:solidFill>
                <a:latin typeface="+mn-lt"/>
                <a:ea typeface="+mn-ea"/>
                <a:cs typeface="+mn-cs"/>
                <a:hlinkClick r:id="rId4"/>
              </a:rPr>
              <a:t>développement</a:t>
            </a:r>
            <a:r>
              <a:rPr lang="fr-FR" sz="1200" kern="1200" dirty="0" smtClean="0">
                <a:solidFill>
                  <a:schemeClr val="tx1"/>
                </a:solidFill>
                <a:latin typeface="+mn-lt"/>
                <a:ea typeface="+mn-ea"/>
                <a:cs typeface="+mn-cs"/>
              </a:rPr>
              <a:t> économique ne doit pas se faire aux dépens des plus démunis, ni des générations futures. </a:t>
            </a:r>
          </a:p>
          <a:p>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2</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Responsabilité Sociale des Entreprises (RSE) est </a:t>
            </a:r>
            <a:r>
              <a:rPr lang="fr-FR" b="1" u="sng" dirty="0" smtClean="0"/>
              <a:t>la déclinaison du concept de développement durable appliqué au monde de l’entreprise</a:t>
            </a:r>
            <a:r>
              <a:rPr lang="fr-FR" dirty="0" smtClean="0"/>
              <a:t>. Une entreprise RESPONSABLE est une entreprise soucieuse de sa performance, de sa croissance, de sa rentabilité, dont les dimensions environnementales et sociales de ses activités sont clairement intégrées à sa stratégie et qui veut travailler en prenant en compte les nouvelles attentes de ses « parties prenantes » : clients, salariés, fournisseurs, actionnaires, société civile</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 ce qu’il ne</a:t>
            </a:r>
            <a:r>
              <a:rPr lang="fr-FR" baseline="0" dirty="0" smtClean="0"/>
              <a:t> faut  pas faire » …. Cela nous amène à percevoir les leviers sur lesquels nous pouvons agir : sécurité/environnement, management de manière générale, politique de rémunération/grille salariale …</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Pour réaliser des </a:t>
            </a:r>
            <a:r>
              <a:rPr lang="fr-FR" dirty="0" err="1" smtClean="0"/>
              <a:t>BdC</a:t>
            </a:r>
            <a:r>
              <a:rPr lang="fr-FR" dirty="0" smtClean="0"/>
              <a:t>, les</a:t>
            </a:r>
            <a:r>
              <a:rPr lang="fr-FR" baseline="0" dirty="0" smtClean="0"/>
              <a:t> 40naires (X), recherchent du sens : une vraie valeur ajoutée, un SF …</a:t>
            </a:r>
            <a:endParaRPr lang="fr-FR" dirty="0" smtClean="0"/>
          </a:p>
          <a:p>
            <a:endParaRPr lang="fr-FR" dirty="0" smtClean="0"/>
          </a:p>
          <a:p>
            <a:r>
              <a:rPr lang="fr-FR" dirty="0" smtClean="0"/>
              <a:t>Par</a:t>
            </a:r>
            <a:r>
              <a:rPr lang="fr-FR" baseline="0" dirty="0" smtClean="0"/>
              <a:t> ailleurs, </a:t>
            </a:r>
            <a:r>
              <a:rPr lang="fr-FR" dirty="0" smtClean="0"/>
              <a:t>Ne pas oublier que les RH =</a:t>
            </a:r>
            <a:r>
              <a:rPr lang="fr-FR" baseline="0" dirty="0" smtClean="0"/>
              <a:t> la 1</a:t>
            </a:r>
            <a:r>
              <a:rPr lang="fr-FR" baseline="30000" dirty="0" smtClean="0"/>
              <a:t>ère</a:t>
            </a:r>
            <a:r>
              <a:rPr lang="fr-FR" baseline="0" dirty="0" smtClean="0"/>
              <a:t> ressource de l’entreprise </a:t>
            </a:r>
          </a:p>
          <a:p>
            <a:r>
              <a:rPr lang="fr-FR" baseline="0" dirty="0" smtClean="0"/>
              <a:t>Et </a:t>
            </a:r>
          </a:p>
          <a:p>
            <a:r>
              <a:rPr lang="fr-FR" baseline="0" dirty="0" smtClean="0"/>
              <a:t>Que le rôle de la Gestion des RH est de créer les conditions d’une adéquation et d’une participation dynamiques des salariés aux objectifs et à la stratégie de l’entreprise. </a:t>
            </a:r>
          </a:p>
          <a:p>
            <a:r>
              <a:rPr lang="fr-FR" baseline="0" dirty="0" smtClean="0"/>
              <a:t>Il y a un rôle « quantitatif » : gérer les effectifs et la masse salariale</a:t>
            </a:r>
          </a:p>
          <a:p>
            <a:r>
              <a:rPr lang="fr-FR" baseline="0" dirty="0" smtClean="0"/>
              <a:t>Mais aussi un rôle « qualitatif »: gérer les compétences, favoriser la motivation, susciter la solidarité, la transversalité des fonctions et leurs évolutions</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Dépasse</a:t>
            </a:r>
            <a:r>
              <a:rPr lang="fr-FR" baseline="0" dirty="0" smtClean="0"/>
              <a:t> les démarches obligatoires</a:t>
            </a:r>
          </a:p>
          <a:p>
            <a:pPr>
              <a:buFontTx/>
              <a:buChar char="-"/>
            </a:pPr>
            <a:r>
              <a:rPr lang="fr-FR" baseline="0" dirty="0" smtClean="0"/>
              <a:t> par ex, envisager les RH comme une chaîne logistique allant de la définition des besoins en personnel, en passant par l’intégration et l’anticipation des évolutions individuelles au sein de l’entreprise, elle-même évoluant dans son environnement</a:t>
            </a:r>
          </a:p>
          <a:p>
            <a:pPr>
              <a:buFontTx/>
              <a:buChar char="-"/>
            </a:pPr>
            <a:r>
              <a:rPr lang="fr-FR" baseline="0" dirty="0" smtClean="0"/>
              <a:t> par exemple, en créant une école des métiers en son sein, en y faisant intervenir des séniors (garder son savoir faire …)</a:t>
            </a:r>
          </a:p>
          <a:p>
            <a:pPr>
              <a:buFontTx/>
              <a:buChar char="-"/>
            </a:pPr>
            <a:r>
              <a:rPr lang="fr-FR" baseline="0" dirty="0" smtClean="0"/>
              <a:t> faire partager ses valeurs … (proposer des groupes projets DD; ex d’une entreprise régionale qui réfléchit à ses emballages … à ses mails …;)</a:t>
            </a:r>
          </a:p>
          <a:p>
            <a:pPr>
              <a:buFontTx/>
              <a:buNone/>
            </a:pPr>
            <a:r>
              <a:rPr lang="fr-FR" baseline="0" dirty="0" smtClean="0"/>
              <a:t>Tout ceci s’inscrivant dans une approche globale et </a:t>
            </a:r>
            <a:r>
              <a:rPr lang="fr-FR" baseline="0" dirty="0" smtClean="0"/>
              <a:t>systématique</a:t>
            </a:r>
            <a:r>
              <a:rPr lang="fr-FR" baseline="0" dirty="0" smtClean="0"/>
              <a:t>; il n’y a pas une action mais un ensemble cohérent qui tend au DD</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Envisager le développement des Rh au sein de l’entreprise : connaître les compétences dont elle dispose, savoir les faire évoluer en lien avec les développements</a:t>
            </a:r>
            <a:r>
              <a:rPr lang="fr-FR" baseline="0" dirty="0" smtClean="0"/>
              <a:t> à venir </a:t>
            </a:r>
          </a:p>
          <a:p>
            <a:pPr>
              <a:buFontTx/>
              <a:buChar char="-"/>
            </a:pPr>
            <a:r>
              <a:rPr lang="fr-FR" baseline="0" dirty="0" smtClean="0"/>
              <a:t> apporter de la cohérence dans la communication de sa stratégie, de l’implication de ses salariés par des actions communes</a:t>
            </a:r>
          </a:p>
          <a:p>
            <a:pPr>
              <a:buFontTx/>
              <a:buChar char="-"/>
            </a:pPr>
            <a:r>
              <a:rPr lang="fr-FR" baseline="0" dirty="0" smtClean="0"/>
              <a:t> éviter/ désamorcer des conflits sociaux, prévenir des </a:t>
            </a:r>
            <a:r>
              <a:rPr lang="fr-FR" baseline="0" dirty="0" err="1" smtClean="0"/>
              <a:t>turn</a:t>
            </a:r>
            <a:r>
              <a:rPr lang="fr-FR" baseline="0" dirty="0" smtClean="0"/>
              <a:t> over … </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Proscrire la discrimination : utiliser le CV anonyme par ex, évaluer les compétences…</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Management des exemples : proximité des salariés,</a:t>
            </a:r>
            <a:r>
              <a:rPr lang="fr-FR" baseline="0" dirty="0" smtClean="0"/>
              <a:t> cultiver le sentiment d’appartenance et la convivialité (dès l’intégration), travail autour des valeurs (pout l’</a:t>
            </a:r>
            <a:r>
              <a:rPr lang="fr-FR" baseline="0" dirty="0" err="1" smtClean="0"/>
              <a:t>int</a:t>
            </a:r>
            <a:r>
              <a:rPr lang="fr-FR" baseline="0" dirty="0" smtClean="0"/>
              <a:t> mais aussi l’</a:t>
            </a:r>
            <a:r>
              <a:rPr lang="fr-FR" baseline="0" dirty="0" err="1" smtClean="0"/>
              <a:t>ext</a:t>
            </a:r>
            <a:r>
              <a:rPr lang="fr-FR" baseline="0" dirty="0" smtClean="0"/>
              <a:t>), favoriser les échanges sur le travail (différent d’une « évaluation » / échanges de pratiques entre pairs, travail ensemble en modes projets, décloisonner, ) prévoir des entretiens au retour d’un arrêt maladie,  …) </a:t>
            </a: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MP: Indispensable de comprendre le métier de l’entreprise,</a:t>
            </a:r>
            <a:r>
              <a:rPr lang="fr-FR" baseline="0" dirty="0" smtClean="0"/>
              <a:t> son environnement, sa stratégie, ses valeurs et y adhérer: critères objectifs de mesure : confiance en la capacité de la direction à piloter le changement (jouer un rôle dans ce pilotage, accompagner les changements, en être acteur, … )</a:t>
            </a:r>
          </a:p>
          <a:p>
            <a:pPr>
              <a:buFontTx/>
              <a:buChar char="-"/>
            </a:pPr>
            <a:r>
              <a:rPr lang="fr-FR" baseline="0" dirty="0" smtClean="0"/>
              <a:t> DP : ouverture aux changements, efficacité des processus d’apprentissage, perspectives de développement, …</a:t>
            </a:r>
          </a:p>
          <a:p>
            <a:pPr>
              <a:buFontTx/>
              <a:buChar char="-"/>
            </a:pPr>
            <a:r>
              <a:rPr lang="fr-FR" baseline="0" dirty="0" smtClean="0"/>
              <a:t> EP: orientation clients, identification avec l’entreprise, satisfaction avec l’environnement de travail, confiance dans l’avenir de l’entreprise</a:t>
            </a:r>
          </a:p>
          <a:p>
            <a:pPr>
              <a:buFontTx/>
              <a:buChar char="-"/>
            </a:pPr>
            <a:r>
              <a:rPr lang="fr-FR" baseline="0" dirty="0" smtClean="0"/>
              <a:t> AP: utiliser ses compétences, solidarité d’équipe, responsabilité individuelle sur son travail, autonomie et valorisation des initiatives, former nouvel arrivant …</a:t>
            </a:r>
          </a:p>
          <a:p>
            <a:pPr>
              <a:buFontTx/>
              <a:buNone/>
            </a:pPr>
            <a:r>
              <a:rPr lang="fr-FR" baseline="0" dirty="0" smtClean="0"/>
              <a:t>… à décliner en SMART pour bien manager (Spécifique/personnalisé   Mesurable     Ambitieux   Réaliste   Temps délimité ) Ya plus ka!</a:t>
            </a:r>
          </a:p>
          <a:p>
            <a:pPr>
              <a:buFontTx/>
              <a:buChar char="-"/>
            </a:pPr>
            <a:endParaRPr lang="fr-FR" dirty="0"/>
          </a:p>
        </p:txBody>
      </p:sp>
      <p:sp>
        <p:nvSpPr>
          <p:cNvPr id="4" name="Espace réservé du numéro de diapositive 3"/>
          <p:cNvSpPr>
            <a:spLocks noGrp="1"/>
          </p:cNvSpPr>
          <p:nvPr>
            <p:ph type="sldNum" sz="quarter" idx="10"/>
          </p:nvPr>
        </p:nvSpPr>
        <p:spPr/>
        <p:txBody>
          <a:bodyPr/>
          <a:lstStyle/>
          <a:p>
            <a:fld id="{51338D4A-D559-47FB-BACD-6B897D6104C0}"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DB8F0E52-01FF-494C-8099-51978F95EAAC}" type="datetime1">
              <a:rPr lang="fr-FR" smtClean="0"/>
              <a:pPr/>
              <a:t>27/07/2011</a:t>
            </a:fld>
            <a:endParaRPr lang="fr-FR"/>
          </a:p>
        </p:txBody>
      </p:sp>
      <p:sp>
        <p:nvSpPr>
          <p:cNvPr id="19" name="Espace réservé du pied de page 18"/>
          <p:cNvSpPr>
            <a:spLocks noGrp="1"/>
          </p:cNvSpPr>
          <p:nvPr>
            <p:ph type="ftr" sz="quarter" idx="11"/>
          </p:nvPr>
        </p:nvSpPr>
        <p:spPr/>
        <p:txBody>
          <a:bodyPr/>
          <a:lstStyle/>
          <a:p>
            <a:r>
              <a:rPr lang="fr-FR" smtClean="0"/>
              <a:t>Florence ROUSSEL – FRh Conseil - 6 Octobre 2011</a:t>
            </a:r>
            <a:endParaRPr lang="fr-FR"/>
          </a:p>
        </p:txBody>
      </p:sp>
      <p:sp>
        <p:nvSpPr>
          <p:cNvPr id="27" name="Espace réservé du numéro de diapositive 26"/>
          <p:cNvSpPr>
            <a:spLocks noGrp="1"/>
          </p:cNvSpPr>
          <p:nvPr>
            <p:ph type="sldNum" sz="quarter" idx="12"/>
          </p:nvPr>
        </p:nvSpPr>
        <p:spPr/>
        <p:txBody>
          <a:bodyPr/>
          <a:lstStyle/>
          <a:p>
            <a:fld id="{25ADA9F1-F408-42A8-AB80-7AA4016ACDB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5759731-79D0-4CBC-A3F2-ABD774E49BAC}" type="datetime1">
              <a:rPr lang="fr-FR" smtClean="0"/>
              <a:pPr/>
              <a:t>27/07/2011</a:t>
            </a:fld>
            <a:endParaRPr lang="fr-FR"/>
          </a:p>
        </p:txBody>
      </p:sp>
      <p:sp>
        <p:nvSpPr>
          <p:cNvPr id="5" name="Espace réservé du pied de page 4"/>
          <p:cNvSpPr>
            <a:spLocks noGrp="1"/>
          </p:cNvSpPr>
          <p:nvPr>
            <p:ph type="ftr" sz="quarter" idx="11"/>
          </p:nvPr>
        </p:nvSpPr>
        <p:spPr/>
        <p:txBody>
          <a:bodyPr/>
          <a:lstStyle/>
          <a:p>
            <a:r>
              <a:rPr lang="fr-FR" smtClean="0"/>
              <a:t>Florence ROUSSEL – FRh Conseil - 6 Octobre 2011</a:t>
            </a:r>
            <a:endParaRPr lang="fr-FR"/>
          </a:p>
        </p:txBody>
      </p:sp>
      <p:sp>
        <p:nvSpPr>
          <p:cNvPr id="6" name="Espace réservé du numéro de diapositive 5"/>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00538B6-5565-4738-B705-7ED5788341FC}" type="datetime1">
              <a:rPr lang="fr-FR" smtClean="0"/>
              <a:pPr/>
              <a:t>27/07/2011</a:t>
            </a:fld>
            <a:endParaRPr lang="fr-FR"/>
          </a:p>
        </p:txBody>
      </p:sp>
      <p:sp>
        <p:nvSpPr>
          <p:cNvPr id="5" name="Espace réservé du pied de page 4"/>
          <p:cNvSpPr>
            <a:spLocks noGrp="1"/>
          </p:cNvSpPr>
          <p:nvPr>
            <p:ph type="ftr" sz="quarter" idx="11"/>
          </p:nvPr>
        </p:nvSpPr>
        <p:spPr/>
        <p:txBody>
          <a:bodyPr/>
          <a:lstStyle/>
          <a:p>
            <a:r>
              <a:rPr lang="fr-FR" smtClean="0"/>
              <a:t>Florence ROUSSEL – FRh Conseil - 6 Octobre 2011</a:t>
            </a:r>
            <a:endParaRPr lang="fr-FR"/>
          </a:p>
        </p:txBody>
      </p:sp>
      <p:sp>
        <p:nvSpPr>
          <p:cNvPr id="6" name="Espace réservé du numéro de diapositive 5"/>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F23CE19-CFA4-4586-AD59-0F19C530EA1A}" type="datetime1">
              <a:rPr lang="fr-FR" smtClean="0"/>
              <a:pPr/>
              <a:t>27/07/2011</a:t>
            </a:fld>
            <a:endParaRPr lang="fr-FR"/>
          </a:p>
        </p:txBody>
      </p:sp>
      <p:sp>
        <p:nvSpPr>
          <p:cNvPr id="5" name="Espace réservé du pied de page 4"/>
          <p:cNvSpPr>
            <a:spLocks noGrp="1"/>
          </p:cNvSpPr>
          <p:nvPr>
            <p:ph type="ftr" sz="quarter" idx="11"/>
          </p:nvPr>
        </p:nvSpPr>
        <p:spPr/>
        <p:txBody>
          <a:bodyPr/>
          <a:lstStyle/>
          <a:p>
            <a:r>
              <a:rPr lang="fr-FR" smtClean="0"/>
              <a:t>Florence ROUSSEL – FRh Conseil - 6 Octobre 2011</a:t>
            </a:r>
            <a:endParaRPr lang="fr-FR"/>
          </a:p>
        </p:txBody>
      </p:sp>
      <p:sp>
        <p:nvSpPr>
          <p:cNvPr id="6" name="Espace réservé du numéro de diapositive 5"/>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F873C43F-C734-4EC0-8322-3A5279E1AF1D}" type="datetime1">
              <a:rPr lang="fr-FR" smtClean="0"/>
              <a:pPr/>
              <a:t>27/07/2011</a:t>
            </a:fld>
            <a:endParaRPr lang="fr-FR"/>
          </a:p>
        </p:txBody>
      </p:sp>
      <p:sp>
        <p:nvSpPr>
          <p:cNvPr id="5" name="Espace réservé du pied de page 4"/>
          <p:cNvSpPr>
            <a:spLocks noGrp="1"/>
          </p:cNvSpPr>
          <p:nvPr>
            <p:ph type="ftr" sz="quarter" idx="11"/>
          </p:nvPr>
        </p:nvSpPr>
        <p:spPr/>
        <p:txBody>
          <a:bodyPr/>
          <a:lstStyle/>
          <a:p>
            <a:r>
              <a:rPr lang="fr-FR" smtClean="0"/>
              <a:t>Florence ROUSSEL – FRh Conseil - 6 Octobre 2011</a:t>
            </a:r>
            <a:endParaRPr lang="fr-FR"/>
          </a:p>
        </p:txBody>
      </p:sp>
      <p:sp>
        <p:nvSpPr>
          <p:cNvPr id="6" name="Espace réservé du numéro de diapositive 5"/>
          <p:cNvSpPr>
            <a:spLocks noGrp="1"/>
          </p:cNvSpPr>
          <p:nvPr>
            <p:ph type="sldNum" sz="quarter" idx="12"/>
          </p:nvPr>
        </p:nvSpPr>
        <p:spPr/>
        <p:txBody>
          <a:bodyPr/>
          <a:lstStyle/>
          <a:p>
            <a:fld id="{25ADA9F1-F408-42A8-AB80-7AA4016ACDB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D1CDD09D-1D6B-4EBB-8AFF-96CBE7E84906}" type="datetime1">
              <a:rPr lang="fr-FR" smtClean="0"/>
              <a:pPr/>
              <a:t>27/07/2011</a:t>
            </a:fld>
            <a:endParaRPr lang="fr-FR"/>
          </a:p>
        </p:txBody>
      </p:sp>
      <p:sp>
        <p:nvSpPr>
          <p:cNvPr id="6" name="Espace réservé du pied de page 5"/>
          <p:cNvSpPr>
            <a:spLocks noGrp="1"/>
          </p:cNvSpPr>
          <p:nvPr>
            <p:ph type="ftr" sz="quarter" idx="11"/>
          </p:nvPr>
        </p:nvSpPr>
        <p:spPr/>
        <p:txBody>
          <a:bodyPr/>
          <a:lstStyle/>
          <a:p>
            <a:r>
              <a:rPr lang="fr-FR" smtClean="0"/>
              <a:t>Florence ROUSSEL – FRh Conseil - 6 Octobre 2011</a:t>
            </a:r>
            <a:endParaRPr lang="fr-FR"/>
          </a:p>
        </p:txBody>
      </p:sp>
      <p:sp>
        <p:nvSpPr>
          <p:cNvPr id="7" name="Espace réservé du numéro de diapositive 6"/>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08707DDA-5D7D-4DF1-9475-8EE6257E6286}" type="datetime1">
              <a:rPr lang="fr-FR" smtClean="0"/>
              <a:pPr/>
              <a:t>27/07/2011</a:t>
            </a:fld>
            <a:endParaRPr lang="fr-FR"/>
          </a:p>
        </p:txBody>
      </p:sp>
      <p:sp>
        <p:nvSpPr>
          <p:cNvPr id="8" name="Espace réservé du pied de page 7"/>
          <p:cNvSpPr>
            <a:spLocks noGrp="1"/>
          </p:cNvSpPr>
          <p:nvPr>
            <p:ph type="ftr" sz="quarter" idx="11"/>
          </p:nvPr>
        </p:nvSpPr>
        <p:spPr/>
        <p:txBody>
          <a:bodyPr/>
          <a:lstStyle/>
          <a:p>
            <a:r>
              <a:rPr lang="fr-FR" smtClean="0"/>
              <a:t>Florence ROUSSEL – FRh Conseil - 6 Octobre 2011</a:t>
            </a:r>
            <a:endParaRPr lang="fr-FR"/>
          </a:p>
        </p:txBody>
      </p:sp>
      <p:sp>
        <p:nvSpPr>
          <p:cNvPr id="9" name="Espace réservé du numéro de diapositive 8"/>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865DFBB4-73C5-415A-BE9F-A94478BFDAB1}" type="datetime1">
              <a:rPr lang="fr-FR" smtClean="0"/>
              <a:pPr/>
              <a:t>27/07/2011</a:t>
            </a:fld>
            <a:endParaRPr lang="fr-FR"/>
          </a:p>
        </p:txBody>
      </p:sp>
      <p:sp>
        <p:nvSpPr>
          <p:cNvPr id="4" name="Espace réservé du pied de page 3"/>
          <p:cNvSpPr>
            <a:spLocks noGrp="1"/>
          </p:cNvSpPr>
          <p:nvPr>
            <p:ph type="ftr" sz="quarter" idx="11"/>
          </p:nvPr>
        </p:nvSpPr>
        <p:spPr/>
        <p:txBody>
          <a:bodyPr/>
          <a:lstStyle/>
          <a:p>
            <a:r>
              <a:rPr lang="fr-FR" smtClean="0"/>
              <a:t>Florence ROUSSEL – FRh Conseil - 6 Octobre 2011</a:t>
            </a:r>
            <a:endParaRPr lang="fr-FR"/>
          </a:p>
        </p:txBody>
      </p:sp>
      <p:sp>
        <p:nvSpPr>
          <p:cNvPr id="5" name="Espace réservé du numéro de diapositive 4"/>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2632E1-69B7-45BC-AD73-859E1CB0AE69}" type="datetime1">
              <a:rPr lang="fr-FR" smtClean="0"/>
              <a:pPr/>
              <a:t>27/07/2011</a:t>
            </a:fld>
            <a:endParaRPr lang="fr-FR"/>
          </a:p>
        </p:txBody>
      </p:sp>
      <p:sp>
        <p:nvSpPr>
          <p:cNvPr id="3" name="Espace réservé du pied de page 2"/>
          <p:cNvSpPr>
            <a:spLocks noGrp="1"/>
          </p:cNvSpPr>
          <p:nvPr>
            <p:ph type="ftr" sz="quarter" idx="11"/>
          </p:nvPr>
        </p:nvSpPr>
        <p:spPr/>
        <p:txBody>
          <a:bodyPr/>
          <a:lstStyle/>
          <a:p>
            <a:r>
              <a:rPr lang="fr-FR" smtClean="0"/>
              <a:t>Florence ROUSSEL – FRh Conseil - 6 Octobre 2011</a:t>
            </a:r>
            <a:endParaRPr lang="fr-FR"/>
          </a:p>
        </p:txBody>
      </p:sp>
      <p:sp>
        <p:nvSpPr>
          <p:cNvPr id="4" name="Espace réservé du numéro de diapositive 3"/>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13CBAF0-EDC9-46C5-B70D-E8921F242EA8}" type="datetime1">
              <a:rPr lang="fr-FR" smtClean="0"/>
              <a:pPr/>
              <a:t>27/07/2011</a:t>
            </a:fld>
            <a:endParaRPr lang="fr-FR"/>
          </a:p>
        </p:txBody>
      </p:sp>
      <p:sp>
        <p:nvSpPr>
          <p:cNvPr id="6" name="Espace réservé du pied de page 5"/>
          <p:cNvSpPr>
            <a:spLocks noGrp="1"/>
          </p:cNvSpPr>
          <p:nvPr>
            <p:ph type="ftr" sz="quarter" idx="11"/>
          </p:nvPr>
        </p:nvSpPr>
        <p:spPr/>
        <p:txBody>
          <a:bodyPr/>
          <a:lstStyle/>
          <a:p>
            <a:r>
              <a:rPr lang="fr-FR" smtClean="0"/>
              <a:t>Florence ROUSSEL – FRh Conseil - 6 Octobre 2011</a:t>
            </a:r>
            <a:endParaRPr lang="fr-FR"/>
          </a:p>
        </p:txBody>
      </p:sp>
      <p:sp>
        <p:nvSpPr>
          <p:cNvPr id="7" name="Espace réservé du numéro de diapositive 6"/>
          <p:cNvSpPr>
            <a:spLocks noGrp="1"/>
          </p:cNvSpPr>
          <p:nvPr>
            <p:ph type="sldNum" sz="quarter" idx="12"/>
          </p:nvPr>
        </p:nvSpPr>
        <p:spPr/>
        <p:txBody>
          <a:bodyPr/>
          <a:lstStyle/>
          <a:p>
            <a:fld id="{25ADA9F1-F408-42A8-AB80-7AA4016ACDB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F026CE1D-5223-4AC8-A11C-F68C1AF50C63}" type="datetime1">
              <a:rPr lang="fr-FR" smtClean="0"/>
              <a:pPr/>
              <a:t>27/07/2011</a:t>
            </a:fld>
            <a:endParaRPr lang="fr-FR"/>
          </a:p>
        </p:txBody>
      </p:sp>
      <p:sp>
        <p:nvSpPr>
          <p:cNvPr id="6" name="Espace réservé du pied de page 5"/>
          <p:cNvSpPr>
            <a:spLocks noGrp="1"/>
          </p:cNvSpPr>
          <p:nvPr>
            <p:ph type="ftr" sz="quarter" idx="11"/>
          </p:nvPr>
        </p:nvSpPr>
        <p:spPr/>
        <p:txBody>
          <a:bodyPr/>
          <a:lstStyle/>
          <a:p>
            <a:r>
              <a:rPr lang="fr-FR" smtClean="0"/>
              <a:t>Florence ROUSSEL – FRh Conseil - 6 Octobre 2011</a:t>
            </a:r>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25ADA9F1-F408-42A8-AB80-7AA4016ACDB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A1330E3-8D22-45CF-8A8E-DD292F3B4695}" type="datetime1">
              <a:rPr lang="fr-FR" smtClean="0"/>
              <a:pPr/>
              <a:t>27/07/2011</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r-FR" smtClean="0"/>
              <a:t>Florence ROUSSEL – FRh Conseil - 6 Octobre 2011</a:t>
            </a:r>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5ADA9F1-F408-42A8-AB80-7AA4016ACDB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1371600"/>
            <a:ext cx="7851648" cy="2561456"/>
          </a:xfrm>
        </p:spPr>
        <p:txBody>
          <a:bodyPr/>
          <a:lstStyle/>
          <a:p>
            <a:r>
              <a:rPr lang="fr-FR" b="1" dirty="0" smtClean="0">
                <a:solidFill>
                  <a:schemeClr val="tx2"/>
                </a:solidFill>
              </a:rPr>
              <a:t>Les leviers d’action qui donnent du sens au travail </a:t>
            </a:r>
            <a:endParaRPr lang="fr-FR" b="1" dirty="0">
              <a:solidFill>
                <a:schemeClr val="tx2"/>
              </a:solidFill>
            </a:endParaRPr>
          </a:p>
        </p:txBody>
      </p:sp>
      <p:sp>
        <p:nvSpPr>
          <p:cNvPr id="3" name="Sous-titre 2"/>
          <p:cNvSpPr>
            <a:spLocks noGrp="1"/>
          </p:cNvSpPr>
          <p:nvPr>
            <p:ph type="subTitle" idx="1"/>
          </p:nvPr>
        </p:nvSpPr>
        <p:spPr/>
        <p:txBody>
          <a:bodyPr/>
          <a:lstStyle/>
          <a:p>
            <a:endParaRPr lang="fr-FR" dirty="0"/>
          </a:p>
        </p:txBody>
      </p:sp>
      <p:sp>
        <p:nvSpPr>
          <p:cNvPr id="4" name="Espace réservé du pied de page 3"/>
          <p:cNvSpPr>
            <a:spLocks noGrp="1"/>
          </p:cNvSpPr>
          <p:nvPr>
            <p:ph type="ftr" sz="quarter" idx="11"/>
          </p:nvPr>
        </p:nvSpPr>
        <p:spPr>
          <a:xfrm>
            <a:off x="395536" y="6356350"/>
            <a:ext cx="8496944" cy="365125"/>
          </a:xfrm>
        </p:spPr>
        <p:txBody>
          <a:bodyPr/>
          <a:lstStyle/>
          <a:p>
            <a:r>
              <a:rPr lang="fr-FR" smtClean="0">
                <a:solidFill>
                  <a:schemeClr val="tx2"/>
                </a:solidFill>
                <a:latin typeface="Arial" pitchFamily="34" charset="0"/>
                <a:cs typeface="Arial" pitchFamily="34" charset="0"/>
              </a:rPr>
              <a:t>Florence ROUSSEL – FRh Conseil - 6 Octobre 2011</a:t>
            </a:r>
            <a:endParaRPr lang="fr-FR" dirty="0">
              <a:solidFill>
                <a:schemeClr val="tx2"/>
              </a:solidFill>
              <a:latin typeface="Arial" pitchFamily="34" charset="0"/>
              <a:cs typeface="Arial" pitchFamily="34" charset="0"/>
            </a:endParaRPr>
          </a:p>
        </p:txBody>
      </p:sp>
      <p:pic>
        <p:nvPicPr>
          <p:cNvPr id="6" name="Picture 11" descr="JADDE"/>
          <p:cNvPicPr>
            <a:picLocks noChangeAspect="1" noChangeArrowheads="1"/>
          </p:cNvPicPr>
          <p:nvPr/>
        </p:nvPicPr>
        <p:blipFill>
          <a:blip r:embed="rId2" cstate="print"/>
          <a:srcRect/>
          <a:stretch>
            <a:fillRect/>
          </a:stretch>
        </p:blipFill>
        <p:spPr bwMode="auto">
          <a:xfrm>
            <a:off x="395536" y="6093296"/>
            <a:ext cx="934219" cy="373386"/>
          </a:xfrm>
          <a:prstGeom prst="rect">
            <a:avLst/>
          </a:prstGeom>
          <a:noFill/>
          <a:ln w="9525">
            <a:noFill/>
            <a:miter lim="800000"/>
            <a:headEnd/>
            <a:tailEnd/>
          </a:ln>
        </p:spPr>
      </p:pic>
      <p:pic>
        <p:nvPicPr>
          <p:cNvPr id="7" name="Image 6" descr="logo FRh vectorisé grand format jpeg (2).jpg"/>
          <p:cNvPicPr>
            <a:picLocks noChangeAspect="1"/>
          </p:cNvPicPr>
          <p:nvPr/>
        </p:nvPicPr>
        <p:blipFill>
          <a:blip r:embed="rId3" cstate="print"/>
          <a:stretch>
            <a:fillRect/>
          </a:stretch>
        </p:blipFill>
        <p:spPr>
          <a:xfrm>
            <a:off x="1763688" y="6093296"/>
            <a:ext cx="366041" cy="337884"/>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04664"/>
            <a:ext cx="8075240" cy="852704"/>
          </a:xfrm>
        </p:spPr>
        <p:txBody>
          <a:bodyPr>
            <a:normAutofit/>
          </a:bodyPr>
          <a:lstStyle/>
          <a:p>
            <a:r>
              <a:rPr lang="fr-FR" sz="3600" dirty="0" smtClean="0">
                <a:latin typeface="Arial" pitchFamily="34" charset="0"/>
                <a:cs typeface="Arial" pitchFamily="34" charset="0"/>
              </a:rPr>
              <a:t>Moyens d’actions …</a:t>
            </a:r>
            <a:endParaRPr lang="fr-FR" sz="3600" dirty="0"/>
          </a:p>
        </p:txBody>
      </p:sp>
      <p:sp>
        <p:nvSpPr>
          <p:cNvPr id="4" name="Espace réservé du pied de page 3"/>
          <p:cNvSpPr>
            <a:spLocks noGrp="1"/>
          </p:cNvSpPr>
          <p:nvPr>
            <p:ph type="ftr" sz="quarter" idx="11"/>
          </p:nvPr>
        </p:nvSpPr>
        <p:spPr>
          <a:xfrm>
            <a:off x="2667000" y="6356350"/>
            <a:ext cx="4137248"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graphicFrame>
        <p:nvGraphicFramePr>
          <p:cNvPr id="10" name="Espace réservé du contenu 9"/>
          <p:cNvGraphicFramePr>
            <a:graphicFrameLocks noGrp="1"/>
          </p:cNvGraphicFramePr>
          <p:nvPr>
            <p:ph idx="1"/>
          </p:nvPr>
        </p:nvGraphicFramePr>
        <p:xfrm>
          <a:off x="323529" y="1556793"/>
          <a:ext cx="8208912" cy="4752527"/>
        </p:xfrm>
        <a:graphic>
          <a:graphicData uri="http://schemas.openxmlformats.org/drawingml/2006/table">
            <a:tbl>
              <a:tblPr firstRow="1" bandRow="1">
                <a:tableStyleId>{F5AB1C69-6EDB-4FF4-983F-18BD219EF322}</a:tableStyleId>
              </a:tblPr>
              <a:tblGrid>
                <a:gridCol w="2736304"/>
                <a:gridCol w="2736304"/>
                <a:gridCol w="2736304"/>
              </a:tblGrid>
              <a:tr h="366398">
                <a:tc>
                  <a:txBody>
                    <a:bodyPr/>
                    <a:lstStyle/>
                    <a:p>
                      <a:r>
                        <a:rPr lang="fr-FR" dirty="0" smtClean="0">
                          <a:solidFill>
                            <a:schemeClr val="tx2"/>
                          </a:solidFill>
                          <a:latin typeface="Arial" pitchFamily="34" charset="0"/>
                          <a:cs typeface="Arial" pitchFamily="34" charset="0"/>
                        </a:rPr>
                        <a:t>Domaine</a:t>
                      </a:r>
                      <a:r>
                        <a:rPr lang="fr-FR" baseline="0" dirty="0" smtClean="0">
                          <a:solidFill>
                            <a:schemeClr val="tx2"/>
                          </a:solidFill>
                          <a:latin typeface="Arial" pitchFamily="34" charset="0"/>
                          <a:cs typeface="Arial" pitchFamily="34" charset="0"/>
                        </a:rPr>
                        <a:t> d</a:t>
                      </a:r>
                      <a:r>
                        <a:rPr lang="fr-FR" dirty="0" smtClean="0">
                          <a:solidFill>
                            <a:schemeClr val="tx2"/>
                          </a:solidFill>
                          <a:latin typeface="Arial" pitchFamily="34" charset="0"/>
                          <a:cs typeface="Arial" pitchFamily="34" charset="0"/>
                        </a:rPr>
                        <a:t>’intervention</a:t>
                      </a:r>
                      <a:endParaRPr lang="fr-FR" dirty="0">
                        <a:solidFill>
                          <a:schemeClr val="tx2"/>
                        </a:solidFill>
                        <a:latin typeface="Arial" pitchFamily="34" charset="0"/>
                        <a:cs typeface="Arial" pitchFamily="34" charset="0"/>
                      </a:endParaRPr>
                    </a:p>
                  </a:txBody>
                  <a:tcPr/>
                </a:tc>
                <a:tc>
                  <a:txBody>
                    <a:bodyPr/>
                    <a:lstStyle/>
                    <a:p>
                      <a:r>
                        <a:rPr lang="fr-FR" dirty="0" smtClean="0">
                          <a:solidFill>
                            <a:schemeClr val="tx2"/>
                          </a:solidFill>
                          <a:latin typeface="Arial" pitchFamily="34" charset="0"/>
                          <a:cs typeface="Arial" pitchFamily="34" charset="0"/>
                        </a:rPr>
                        <a:t>Objectifs DD</a:t>
                      </a:r>
                      <a:endParaRPr lang="fr-FR" dirty="0">
                        <a:solidFill>
                          <a:schemeClr val="tx2"/>
                        </a:solidFill>
                        <a:latin typeface="Arial" pitchFamily="34" charset="0"/>
                        <a:cs typeface="Arial" pitchFamily="34" charset="0"/>
                      </a:endParaRPr>
                    </a:p>
                  </a:txBody>
                  <a:tcPr/>
                </a:tc>
                <a:tc>
                  <a:txBody>
                    <a:bodyPr/>
                    <a:lstStyle/>
                    <a:p>
                      <a:r>
                        <a:rPr lang="fr-FR" dirty="0" smtClean="0">
                          <a:solidFill>
                            <a:schemeClr val="tx2"/>
                          </a:solidFill>
                          <a:latin typeface="Arial" pitchFamily="34" charset="0"/>
                          <a:cs typeface="Arial" pitchFamily="34" charset="0"/>
                        </a:rPr>
                        <a:t>Moyens d’action</a:t>
                      </a:r>
                      <a:endParaRPr lang="fr-FR" dirty="0">
                        <a:solidFill>
                          <a:schemeClr val="tx2"/>
                        </a:solidFill>
                        <a:latin typeface="Arial" pitchFamily="34" charset="0"/>
                        <a:cs typeface="Arial" pitchFamily="34" charset="0"/>
                      </a:endParaRPr>
                    </a:p>
                  </a:txBody>
                  <a:tcPr/>
                </a:tc>
              </a:tr>
              <a:tr h="2841231">
                <a:tc>
                  <a:txBody>
                    <a:bodyPr/>
                    <a:lstStyle/>
                    <a:p>
                      <a:r>
                        <a:rPr lang="fr-FR" sz="1600" b="1" dirty="0" smtClean="0">
                          <a:solidFill>
                            <a:schemeClr val="tx2"/>
                          </a:solidFill>
                          <a:latin typeface="Arial" pitchFamily="34" charset="0"/>
                          <a:cs typeface="Arial" pitchFamily="34" charset="0"/>
                        </a:rPr>
                        <a:t>Gestion</a:t>
                      </a:r>
                      <a:r>
                        <a:rPr lang="fr-FR" sz="1600" b="1" baseline="0" dirty="0" smtClean="0">
                          <a:solidFill>
                            <a:schemeClr val="tx2"/>
                          </a:solidFill>
                          <a:latin typeface="Arial" pitchFamily="34" charset="0"/>
                          <a:cs typeface="Arial" pitchFamily="34" charset="0"/>
                        </a:rPr>
                        <a:t> de la motivation</a:t>
                      </a:r>
                      <a:endParaRPr lang="fr-FR" sz="1600" b="1" dirty="0">
                        <a:solidFill>
                          <a:schemeClr val="tx2"/>
                        </a:solidFill>
                        <a:latin typeface="Arial" pitchFamily="34" charset="0"/>
                        <a:cs typeface="Arial" pitchFamily="34" charset="0"/>
                      </a:endParaRPr>
                    </a:p>
                  </a:txBody>
                  <a:tcPr/>
                </a:tc>
                <a:tc>
                  <a:txBody>
                    <a:bodyPr/>
                    <a:lstStyle/>
                    <a:p>
                      <a:pPr>
                        <a:buFontTx/>
                        <a:buChar char="-"/>
                      </a:pPr>
                      <a:r>
                        <a:rPr lang="fr-FR" sz="1600" dirty="0" smtClean="0">
                          <a:solidFill>
                            <a:schemeClr val="tx2"/>
                          </a:solidFill>
                          <a:latin typeface="Arial" pitchFamily="34" charset="0"/>
                          <a:cs typeface="Arial" pitchFamily="34" charset="0"/>
                        </a:rPr>
                        <a:t>Responsabiliser l’individu et le groupe </a:t>
                      </a:r>
                    </a:p>
                    <a:p>
                      <a:pPr>
                        <a:buFontTx/>
                        <a:buChar char="-"/>
                      </a:pPr>
                      <a:r>
                        <a:rPr lang="fr-FR" sz="1600" dirty="0" smtClean="0">
                          <a:solidFill>
                            <a:schemeClr val="tx2"/>
                          </a:solidFill>
                          <a:latin typeface="Arial" pitchFamily="34" charset="0"/>
                          <a:cs typeface="Arial" pitchFamily="34" charset="0"/>
                        </a:rPr>
                        <a:t> Favoriser</a:t>
                      </a:r>
                      <a:r>
                        <a:rPr lang="fr-FR" sz="1600" baseline="0" dirty="0" smtClean="0">
                          <a:solidFill>
                            <a:schemeClr val="tx2"/>
                          </a:solidFill>
                          <a:latin typeface="Arial" pitchFamily="34" charset="0"/>
                          <a:cs typeface="Arial" pitchFamily="34" charset="0"/>
                        </a:rPr>
                        <a:t> l’initiative et de l’innovation</a:t>
                      </a:r>
                    </a:p>
                    <a:p>
                      <a:pPr>
                        <a:buFontTx/>
                        <a:buChar char="-"/>
                      </a:pPr>
                      <a:r>
                        <a:rPr lang="fr-FR" sz="1600" baseline="0" dirty="0" smtClean="0">
                          <a:solidFill>
                            <a:schemeClr val="tx2"/>
                          </a:solidFill>
                          <a:latin typeface="Arial" pitchFamily="34" charset="0"/>
                          <a:cs typeface="Arial" pitchFamily="34" charset="0"/>
                        </a:rPr>
                        <a:t> communiquer sur les décisions / donner du sens</a:t>
                      </a:r>
                    </a:p>
                    <a:p>
                      <a:pPr>
                        <a:buFontTx/>
                        <a:buChar char="-"/>
                      </a:pPr>
                      <a:r>
                        <a:rPr lang="fr-FR" sz="1600" baseline="0" dirty="0" smtClean="0">
                          <a:solidFill>
                            <a:schemeClr val="tx2"/>
                          </a:solidFill>
                          <a:latin typeface="Arial" pitchFamily="34" charset="0"/>
                          <a:cs typeface="Arial" pitchFamily="34" charset="0"/>
                        </a:rPr>
                        <a:t>susciter/développer </a:t>
                      </a:r>
                      <a:r>
                        <a:rPr lang="fr-FR" sz="1600" baseline="0" dirty="0" smtClean="0">
                          <a:solidFill>
                            <a:schemeClr val="tx2"/>
                          </a:solidFill>
                          <a:latin typeface="Arial" pitchFamily="34" charset="0"/>
                          <a:cs typeface="Arial" pitchFamily="34" charset="0"/>
                        </a:rPr>
                        <a:t>des </a:t>
                      </a:r>
                      <a:r>
                        <a:rPr lang="fr-FR" sz="1600" baseline="0" dirty="0" smtClean="0">
                          <a:solidFill>
                            <a:schemeClr val="tx2"/>
                          </a:solidFill>
                          <a:latin typeface="Arial" pitchFamily="34" charset="0"/>
                          <a:cs typeface="Arial" pitchFamily="34" charset="0"/>
                        </a:rPr>
                        <a:t>valeurs partagées</a:t>
                      </a:r>
                      <a:endParaRPr lang="fr-FR" sz="1600" dirty="0">
                        <a:solidFill>
                          <a:schemeClr val="tx2"/>
                        </a:solidFill>
                        <a:latin typeface="Arial" pitchFamily="34" charset="0"/>
                        <a:cs typeface="Arial" pitchFamily="34" charset="0"/>
                      </a:endParaRPr>
                    </a:p>
                  </a:txBody>
                  <a:tcPr/>
                </a:tc>
                <a:tc>
                  <a:txBody>
                    <a:bodyPr/>
                    <a:lstStyle/>
                    <a:p>
                      <a:r>
                        <a:rPr lang="fr-FR" sz="1600" dirty="0" smtClean="0">
                          <a:latin typeface="Arial" pitchFamily="34" charset="0"/>
                          <a:cs typeface="Arial" pitchFamily="34" charset="0"/>
                        </a:rPr>
                        <a:t>- Organisation favorisant</a:t>
                      </a:r>
                      <a:r>
                        <a:rPr lang="fr-FR" sz="1600" baseline="0" dirty="0" smtClean="0">
                          <a:latin typeface="Arial" pitchFamily="34" charset="0"/>
                          <a:cs typeface="Arial" pitchFamily="34" charset="0"/>
                        </a:rPr>
                        <a:t> les relations collectives</a:t>
                      </a:r>
                    </a:p>
                    <a:p>
                      <a:r>
                        <a:rPr lang="fr-FR" sz="1600" baseline="0" dirty="0" smtClean="0">
                          <a:latin typeface="Arial" pitchFamily="34" charset="0"/>
                          <a:cs typeface="Arial" pitchFamily="34" charset="0"/>
                        </a:rPr>
                        <a:t>- Politique de rémunération</a:t>
                      </a:r>
                    </a:p>
                    <a:p>
                      <a:r>
                        <a:rPr lang="fr-FR" sz="1600" baseline="0" dirty="0" smtClean="0">
                          <a:latin typeface="Arial" pitchFamily="34" charset="0"/>
                          <a:cs typeface="Arial" pitchFamily="34" charset="0"/>
                        </a:rPr>
                        <a:t>- Entretien d’évaluation, </a:t>
                      </a:r>
                    </a:p>
                    <a:p>
                      <a:r>
                        <a:rPr lang="fr-FR" sz="1600" baseline="0" dirty="0" smtClean="0">
                          <a:latin typeface="Arial" pitchFamily="34" charset="0"/>
                          <a:cs typeface="Arial" pitchFamily="34" charset="0"/>
                        </a:rPr>
                        <a:t>- Communication interne</a:t>
                      </a:r>
                      <a:endParaRPr lang="fr-FR" sz="1600" dirty="0">
                        <a:latin typeface="Arial" pitchFamily="34" charset="0"/>
                        <a:cs typeface="Arial" pitchFamily="34" charset="0"/>
                      </a:endParaRPr>
                    </a:p>
                  </a:txBody>
                  <a:tcPr/>
                </a:tc>
              </a:tr>
              <a:tr h="1544898">
                <a:tc>
                  <a:txBody>
                    <a:bodyPr/>
                    <a:lstStyle/>
                    <a:p>
                      <a:r>
                        <a:rPr lang="fr-FR" sz="1600" b="1" dirty="0" smtClean="0">
                          <a:solidFill>
                            <a:schemeClr val="tx2"/>
                          </a:solidFill>
                          <a:latin typeface="Arial" pitchFamily="34" charset="0"/>
                          <a:cs typeface="Arial" pitchFamily="34" charset="0"/>
                        </a:rPr>
                        <a:t>Gestion de la rémunération</a:t>
                      </a:r>
                      <a:endParaRPr lang="fr-FR" sz="1600" b="1" dirty="0">
                        <a:solidFill>
                          <a:schemeClr val="tx2"/>
                        </a:solidFill>
                        <a:latin typeface="Arial" pitchFamily="34" charset="0"/>
                        <a:cs typeface="Arial" pitchFamily="34" charset="0"/>
                      </a:endParaRPr>
                    </a:p>
                  </a:txBody>
                  <a:tcPr/>
                </a:tc>
                <a:tc>
                  <a:txBody>
                    <a:bodyPr/>
                    <a:lstStyle/>
                    <a:p>
                      <a:pPr>
                        <a:buFontTx/>
                        <a:buChar char="-"/>
                      </a:pPr>
                      <a:r>
                        <a:rPr lang="fr-FR" sz="1600" dirty="0" smtClean="0">
                          <a:solidFill>
                            <a:schemeClr val="tx2"/>
                          </a:solidFill>
                          <a:latin typeface="Arial" pitchFamily="34" charset="0"/>
                          <a:cs typeface="Arial" pitchFamily="34" charset="0"/>
                        </a:rPr>
                        <a:t>Lier rétributions et</a:t>
                      </a:r>
                      <a:r>
                        <a:rPr lang="fr-FR" sz="1600" baseline="0" dirty="0" smtClean="0">
                          <a:solidFill>
                            <a:schemeClr val="tx2"/>
                          </a:solidFill>
                          <a:latin typeface="Arial" pitchFamily="34" charset="0"/>
                          <a:cs typeface="Arial" pitchFamily="34" charset="0"/>
                        </a:rPr>
                        <a:t> capital</a:t>
                      </a:r>
                    </a:p>
                    <a:p>
                      <a:pPr>
                        <a:buFontTx/>
                        <a:buChar char="-"/>
                      </a:pPr>
                      <a:r>
                        <a:rPr lang="fr-FR" sz="1600" baseline="0" dirty="0" smtClean="0">
                          <a:solidFill>
                            <a:schemeClr val="tx2"/>
                          </a:solidFill>
                          <a:latin typeface="Arial" pitchFamily="34" charset="0"/>
                          <a:cs typeface="Arial" pitchFamily="34" charset="0"/>
                        </a:rPr>
                        <a:t> reconnaître les résultats individuels </a:t>
                      </a:r>
                      <a:r>
                        <a:rPr lang="fr-FR" sz="1600" u="sng" baseline="0" dirty="0" smtClean="0">
                          <a:solidFill>
                            <a:schemeClr val="tx2"/>
                          </a:solidFill>
                          <a:latin typeface="Arial" pitchFamily="34" charset="0"/>
                          <a:cs typeface="Arial" pitchFamily="34" charset="0"/>
                        </a:rPr>
                        <a:t>et </a:t>
                      </a:r>
                      <a:r>
                        <a:rPr lang="fr-FR" sz="1600" baseline="0" dirty="0" smtClean="0">
                          <a:solidFill>
                            <a:schemeClr val="tx2"/>
                          </a:solidFill>
                          <a:latin typeface="Arial" pitchFamily="34" charset="0"/>
                          <a:cs typeface="Arial" pitchFamily="34" charset="0"/>
                        </a:rPr>
                        <a:t> collectifs</a:t>
                      </a:r>
                    </a:p>
                    <a:p>
                      <a:pPr>
                        <a:buFontTx/>
                        <a:buChar char="-"/>
                      </a:pPr>
                      <a:r>
                        <a:rPr lang="fr-FR" sz="1600" baseline="0" dirty="0" smtClean="0">
                          <a:solidFill>
                            <a:schemeClr val="tx2"/>
                          </a:solidFill>
                          <a:latin typeface="Arial" pitchFamily="34" charset="0"/>
                          <a:cs typeface="Arial" pitchFamily="34" charset="0"/>
                        </a:rPr>
                        <a:t> reconnaître la fidélité active</a:t>
                      </a:r>
                      <a:endParaRPr lang="fr-FR" sz="1600" dirty="0">
                        <a:solidFill>
                          <a:schemeClr val="tx2"/>
                        </a:solidFill>
                        <a:latin typeface="Arial" pitchFamily="34" charset="0"/>
                        <a:cs typeface="Arial" pitchFamily="34" charset="0"/>
                      </a:endParaRPr>
                    </a:p>
                  </a:txBody>
                  <a:tcPr/>
                </a:tc>
                <a:tc>
                  <a:txBody>
                    <a:bodyPr/>
                    <a:lstStyle/>
                    <a:p>
                      <a:pPr>
                        <a:buFontTx/>
                        <a:buChar char="-"/>
                      </a:pPr>
                      <a:r>
                        <a:rPr lang="fr-FR" sz="1600" dirty="0" smtClean="0">
                          <a:latin typeface="Arial" pitchFamily="34" charset="0"/>
                          <a:cs typeface="Arial" pitchFamily="34" charset="0"/>
                        </a:rPr>
                        <a:t>Classification</a:t>
                      </a:r>
                    </a:p>
                    <a:p>
                      <a:pPr>
                        <a:buFontTx/>
                        <a:buChar char="-"/>
                      </a:pPr>
                      <a:r>
                        <a:rPr lang="fr-FR" sz="1600" dirty="0" smtClean="0">
                          <a:latin typeface="Arial" pitchFamily="34" charset="0"/>
                          <a:cs typeface="Arial" pitchFamily="34" charset="0"/>
                        </a:rPr>
                        <a:t> augmentations</a:t>
                      </a:r>
                    </a:p>
                    <a:p>
                      <a:pPr>
                        <a:buFontTx/>
                        <a:buChar char="-"/>
                      </a:pPr>
                      <a:r>
                        <a:rPr lang="fr-FR" sz="1600" dirty="0" smtClean="0">
                          <a:latin typeface="Arial" pitchFamily="34" charset="0"/>
                          <a:cs typeface="Arial" pitchFamily="34" charset="0"/>
                        </a:rPr>
                        <a:t>Rémunérations</a:t>
                      </a:r>
                      <a:r>
                        <a:rPr lang="fr-FR" sz="1600" baseline="0" dirty="0" smtClean="0">
                          <a:latin typeface="Arial" pitchFamily="34" charset="0"/>
                          <a:cs typeface="Arial" pitchFamily="34" charset="0"/>
                        </a:rPr>
                        <a:t> variables</a:t>
                      </a:r>
                    </a:p>
                    <a:p>
                      <a:pPr>
                        <a:buFontTx/>
                        <a:buChar char="-"/>
                      </a:pPr>
                      <a:r>
                        <a:rPr lang="fr-FR" sz="1600" baseline="0" dirty="0" smtClean="0">
                          <a:latin typeface="Arial" pitchFamily="34" charset="0"/>
                          <a:cs typeface="Arial" pitchFamily="34" charset="0"/>
                        </a:rPr>
                        <a:t> PEE … </a:t>
                      </a:r>
                      <a:endParaRPr lang="fr-FR" sz="1600" dirty="0">
                        <a:latin typeface="Arial" pitchFamily="34" charset="0"/>
                        <a:cs typeface="Arial" pitchFamily="34" charset="0"/>
                      </a:endParaRPr>
                    </a:p>
                  </a:txBody>
                  <a:tcPr/>
                </a:tc>
              </a:tr>
            </a:tbl>
          </a:graphicData>
        </a:graphic>
      </p:graphicFrame>
      <p:pic>
        <p:nvPicPr>
          <p:cNvPr id="11" name="Image 10" descr="logo FRh vectorisé grand format jpeg (2).jpg"/>
          <p:cNvPicPr>
            <a:picLocks noChangeAspect="1"/>
          </p:cNvPicPr>
          <p:nvPr/>
        </p:nvPicPr>
        <p:blipFill>
          <a:blip r:embed="rId3" cstate="print"/>
          <a:stretch>
            <a:fillRect/>
          </a:stretch>
        </p:blipFill>
        <p:spPr>
          <a:xfrm>
            <a:off x="1763689" y="6453336"/>
            <a:ext cx="234026" cy="216024"/>
          </a:xfrm>
          <a:prstGeom prst="rect">
            <a:avLst/>
          </a:prstGeom>
        </p:spPr>
      </p:pic>
      <p:pic>
        <p:nvPicPr>
          <p:cNvPr id="12" name="Picture 11" descr="JADDE"/>
          <p:cNvPicPr>
            <a:picLocks noChangeAspect="1" noChangeArrowheads="1"/>
          </p:cNvPicPr>
          <p:nvPr/>
        </p:nvPicPr>
        <p:blipFill>
          <a:blip r:embed="rId4" cstate="print"/>
          <a:srcRect/>
          <a:stretch>
            <a:fillRect/>
          </a:stretch>
        </p:blipFill>
        <p:spPr bwMode="auto">
          <a:xfrm>
            <a:off x="611560" y="6381328"/>
            <a:ext cx="467109" cy="288032"/>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19256" cy="780696"/>
          </a:xfrm>
        </p:spPr>
        <p:txBody>
          <a:bodyPr>
            <a:normAutofit/>
          </a:bodyPr>
          <a:lstStyle/>
          <a:p>
            <a:r>
              <a:rPr lang="fr-FR" sz="3600" dirty="0" smtClean="0">
                <a:latin typeface="Arial" pitchFamily="34" charset="0"/>
                <a:cs typeface="Arial" pitchFamily="34" charset="0"/>
              </a:rPr>
              <a:t>Mesurer l’implication des salariés…</a:t>
            </a:r>
            <a:endParaRPr lang="fr-FR" sz="3600" dirty="0">
              <a:latin typeface="Arial" pitchFamily="34" charset="0"/>
              <a:cs typeface="Arial" pitchFamily="34" charset="0"/>
            </a:endParaRPr>
          </a:p>
        </p:txBody>
      </p:sp>
      <p:sp>
        <p:nvSpPr>
          <p:cNvPr id="4" name="Espace réservé du pied de page 3"/>
          <p:cNvSpPr>
            <a:spLocks noGrp="1"/>
          </p:cNvSpPr>
          <p:nvPr>
            <p:ph type="ftr" sz="quarter" idx="11"/>
          </p:nvPr>
        </p:nvSpPr>
        <p:spPr>
          <a:xfrm>
            <a:off x="2771800" y="6492875"/>
            <a:ext cx="4065240"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sp>
        <p:nvSpPr>
          <p:cNvPr id="5" name="Rectangle 4"/>
          <p:cNvSpPr/>
          <p:nvPr/>
        </p:nvSpPr>
        <p:spPr>
          <a:xfrm>
            <a:off x="3203848" y="1628800"/>
            <a:ext cx="2448272" cy="1080120"/>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400" dirty="0" smtClean="0">
                <a:solidFill>
                  <a:schemeClr val="tx2"/>
                </a:solidFill>
                <a:latin typeface="Arial" pitchFamily="34" charset="0"/>
                <a:cs typeface="Arial" pitchFamily="34" charset="0"/>
              </a:rPr>
              <a:t>Compréhension et adhésion à la stratégie – </a:t>
            </a:r>
            <a:r>
              <a:rPr lang="fr-FR" sz="1400" b="1" dirty="0" smtClean="0">
                <a:solidFill>
                  <a:schemeClr val="tx2"/>
                </a:solidFill>
                <a:latin typeface="Arial" pitchFamily="34" charset="0"/>
                <a:cs typeface="Arial" pitchFamily="34" charset="0"/>
              </a:rPr>
              <a:t>Organisation et  Management de la performance</a:t>
            </a:r>
            <a:endParaRPr lang="fr-FR" sz="1400" b="1" dirty="0">
              <a:solidFill>
                <a:schemeClr val="tx2"/>
              </a:solidFill>
              <a:latin typeface="Arial" pitchFamily="34" charset="0"/>
              <a:cs typeface="Arial" pitchFamily="34" charset="0"/>
            </a:endParaRPr>
          </a:p>
        </p:txBody>
      </p:sp>
      <p:sp>
        <p:nvSpPr>
          <p:cNvPr id="6" name="Rectangle 5"/>
          <p:cNvSpPr/>
          <p:nvPr/>
        </p:nvSpPr>
        <p:spPr>
          <a:xfrm>
            <a:off x="179512" y="3501008"/>
            <a:ext cx="2088232" cy="136815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400" dirty="0" smtClean="0">
                <a:solidFill>
                  <a:schemeClr val="tx2"/>
                </a:solidFill>
                <a:latin typeface="Arial" pitchFamily="34" charset="0"/>
                <a:cs typeface="Arial" pitchFamily="34" charset="0"/>
              </a:rPr>
              <a:t>Confiance et Changement: </a:t>
            </a:r>
            <a:r>
              <a:rPr lang="fr-FR" sz="1400" b="1" dirty="0" smtClean="0">
                <a:solidFill>
                  <a:schemeClr val="tx2"/>
                </a:solidFill>
                <a:latin typeface="Arial" pitchFamily="34" charset="0"/>
                <a:cs typeface="Arial" pitchFamily="34" charset="0"/>
              </a:rPr>
              <a:t>Développement de la performance </a:t>
            </a:r>
            <a:endParaRPr lang="fr-FR" sz="1400" b="1" dirty="0">
              <a:solidFill>
                <a:schemeClr val="tx2"/>
              </a:solidFill>
              <a:latin typeface="Arial" pitchFamily="34" charset="0"/>
              <a:cs typeface="Arial" pitchFamily="34" charset="0"/>
            </a:endParaRPr>
          </a:p>
        </p:txBody>
      </p:sp>
      <p:sp>
        <p:nvSpPr>
          <p:cNvPr id="7" name="Rectangle 6"/>
          <p:cNvSpPr/>
          <p:nvPr/>
        </p:nvSpPr>
        <p:spPr>
          <a:xfrm>
            <a:off x="6300192" y="3573016"/>
            <a:ext cx="2376264" cy="1296144"/>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400" dirty="0" smtClean="0">
                <a:solidFill>
                  <a:schemeClr val="tx2"/>
                </a:solidFill>
                <a:latin typeface="Arial" pitchFamily="34" charset="0"/>
                <a:cs typeface="Arial" pitchFamily="34" charset="0"/>
              </a:rPr>
              <a:t>Partage des valeurs clé et satisfaction: </a:t>
            </a:r>
            <a:r>
              <a:rPr lang="fr-FR" sz="1400" b="1" dirty="0" smtClean="0">
                <a:solidFill>
                  <a:schemeClr val="tx2"/>
                </a:solidFill>
                <a:latin typeface="Arial" pitchFamily="34" charset="0"/>
                <a:cs typeface="Arial" pitchFamily="34" charset="0"/>
              </a:rPr>
              <a:t>Environnement de la performance</a:t>
            </a:r>
            <a:endParaRPr lang="fr-FR" sz="1400" b="1" dirty="0">
              <a:solidFill>
                <a:schemeClr val="tx2"/>
              </a:solidFill>
              <a:latin typeface="Arial" pitchFamily="34" charset="0"/>
              <a:cs typeface="Arial" pitchFamily="34" charset="0"/>
            </a:endParaRPr>
          </a:p>
        </p:txBody>
      </p:sp>
      <p:sp>
        <p:nvSpPr>
          <p:cNvPr id="8" name="Rectangle 7"/>
          <p:cNvSpPr/>
          <p:nvPr/>
        </p:nvSpPr>
        <p:spPr>
          <a:xfrm>
            <a:off x="3059832" y="5517232"/>
            <a:ext cx="2664296" cy="792088"/>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1400" dirty="0" smtClean="0">
                <a:solidFill>
                  <a:schemeClr val="tx2"/>
                </a:solidFill>
                <a:latin typeface="Arial" pitchFamily="34" charset="0"/>
                <a:cs typeface="Arial" pitchFamily="34" charset="0"/>
              </a:rPr>
              <a:t>Responsabilité et Autonomie: </a:t>
            </a:r>
            <a:r>
              <a:rPr lang="fr-FR" sz="1400" b="1" dirty="0" smtClean="0">
                <a:solidFill>
                  <a:schemeClr val="tx2"/>
                </a:solidFill>
                <a:latin typeface="Arial" pitchFamily="34" charset="0"/>
                <a:cs typeface="Arial" pitchFamily="34" charset="0"/>
              </a:rPr>
              <a:t>Appropriation de la performance</a:t>
            </a:r>
            <a:endParaRPr lang="fr-FR" sz="1400" b="1" dirty="0">
              <a:solidFill>
                <a:schemeClr val="tx2"/>
              </a:solidFill>
              <a:latin typeface="Arial" pitchFamily="34" charset="0"/>
              <a:cs typeface="Arial" pitchFamily="34" charset="0"/>
            </a:endParaRPr>
          </a:p>
        </p:txBody>
      </p:sp>
      <p:sp>
        <p:nvSpPr>
          <p:cNvPr id="9" name="Ellipse 8"/>
          <p:cNvSpPr/>
          <p:nvPr/>
        </p:nvSpPr>
        <p:spPr>
          <a:xfrm>
            <a:off x="3131840" y="3789040"/>
            <a:ext cx="2304256" cy="91440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fr-FR" dirty="0" smtClean="0"/>
              <a:t>Implication et performance</a:t>
            </a:r>
            <a:endParaRPr lang="fr-FR" dirty="0"/>
          </a:p>
        </p:txBody>
      </p:sp>
      <p:sp>
        <p:nvSpPr>
          <p:cNvPr id="17" name="Double flèche verticale 16"/>
          <p:cNvSpPr/>
          <p:nvPr/>
        </p:nvSpPr>
        <p:spPr>
          <a:xfrm>
            <a:off x="4211960" y="2780928"/>
            <a:ext cx="288032" cy="9361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Double flèche verticale 17"/>
          <p:cNvSpPr/>
          <p:nvPr/>
        </p:nvSpPr>
        <p:spPr>
          <a:xfrm rot="5400000" flipH="1" flipV="1">
            <a:off x="5580112" y="3717032"/>
            <a:ext cx="576064" cy="864096"/>
          </a:xfrm>
          <a:prstGeom prst="upDownArrow">
            <a:avLst>
              <a:gd name="adj1" fmla="val 273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Double flèche verticale 18"/>
          <p:cNvSpPr/>
          <p:nvPr/>
        </p:nvSpPr>
        <p:spPr>
          <a:xfrm>
            <a:off x="4283968" y="4653136"/>
            <a:ext cx="216024"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Double flèche verticale 19"/>
          <p:cNvSpPr/>
          <p:nvPr/>
        </p:nvSpPr>
        <p:spPr>
          <a:xfrm rot="5400000" flipH="1" flipV="1">
            <a:off x="2411760" y="3789040"/>
            <a:ext cx="576064" cy="864096"/>
          </a:xfrm>
          <a:prstGeom prst="upDownArrow">
            <a:avLst>
              <a:gd name="adj1" fmla="val 27324"/>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Bulle ronde 21"/>
          <p:cNvSpPr/>
          <p:nvPr/>
        </p:nvSpPr>
        <p:spPr>
          <a:xfrm>
            <a:off x="5724128" y="1484784"/>
            <a:ext cx="2304256" cy="720080"/>
          </a:xfrm>
          <a:prstGeom prst="wedgeEllipseCallout">
            <a:avLst>
              <a:gd name="adj1" fmla="val -57763"/>
              <a:gd name="adj2" fmla="val 53430"/>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schemeClr val="tx2"/>
                </a:solidFill>
                <a:latin typeface="Arial" pitchFamily="34" charset="0"/>
                <a:cs typeface="Arial" pitchFamily="34" charset="0"/>
              </a:rPr>
              <a:t>Je comprends</a:t>
            </a:r>
            <a:endParaRPr lang="fr-FR" sz="1400" b="1" dirty="0">
              <a:solidFill>
                <a:schemeClr val="tx2"/>
              </a:solidFill>
              <a:latin typeface="Arial" pitchFamily="34" charset="0"/>
              <a:cs typeface="Arial" pitchFamily="34" charset="0"/>
            </a:endParaRPr>
          </a:p>
        </p:txBody>
      </p:sp>
      <p:sp>
        <p:nvSpPr>
          <p:cNvPr id="23" name="Bulle ronde 22"/>
          <p:cNvSpPr/>
          <p:nvPr/>
        </p:nvSpPr>
        <p:spPr>
          <a:xfrm>
            <a:off x="395536" y="2564904"/>
            <a:ext cx="1440160" cy="828672"/>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schemeClr val="tx2"/>
                </a:solidFill>
                <a:latin typeface="Arial" pitchFamily="34" charset="0"/>
                <a:cs typeface="Arial" pitchFamily="34" charset="0"/>
              </a:rPr>
              <a:t>Je suis capable</a:t>
            </a:r>
            <a:endParaRPr lang="fr-FR" sz="1400" b="1" dirty="0">
              <a:solidFill>
                <a:schemeClr val="tx2"/>
              </a:solidFill>
              <a:latin typeface="Arial" pitchFamily="34" charset="0"/>
              <a:cs typeface="Arial" pitchFamily="34" charset="0"/>
            </a:endParaRPr>
          </a:p>
        </p:txBody>
      </p:sp>
      <p:sp>
        <p:nvSpPr>
          <p:cNvPr id="24" name="Bulle ronde 23"/>
          <p:cNvSpPr/>
          <p:nvPr/>
        </p:nvSpPr>
        <p:spPr>
          <a:xfrm rot="848740">
            <a:off x="5574892" y="5359283"/>
            <a:ext cx="1748590" cy="763529"/>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schemeClr val="tx2"/>
                </a:solidFill>
                <a:latin typeface="Arial" pitchFamily="34" charset="0"/>
                <a:cs typeface="Arial" pitchFamily="34" charset="0"/>
              </a:rPr>
              <a:t>J’agis</a:t>
            </a:r>
            <a:endParaRPr lang="fr-FR" sz="1400" b="1" dirty="0">
              <a:solidFill>
                <a:schemeClr val="tx2"/>
              </a:solidFill>
              <a:latin typeface="Arial" pitchFamily="34" charset="0"/>
              <a:cs typeface="Arial" pitchFamily="34" charset="0"/>
            </a:endParaRPr>
          </a:p>
        </p:txBody>
      </p:sp>
      <p:sp>
        <p:nvSpPr>
          <p:cNvPr id="25" name="Bulle ronde 24"/>
          <p:cNvSpPr/>
          <p:nvPr/>
        </p:nvSpPr>
        <p:spPr>
          <a:xfrm>
            <a:off x="7596336" y="2708920"/>
            <a:ext cx="1224136" cy="792088"/>
          </a:xfrm>
          <a:prstGeom prst="wedgeEllipseCallou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400" b="1" dirty="0" smtClean="0">
                <a:solidFill>
                  <a:schemeClr val="tx2"/>
                </a:solidFill>
                <a:latin typeface="Arial" pitchFamily="34" charset="0"/>
                <a:cs typeface="Arial" pitchFamily="34" charset="0"/>
              </a:rPr>
              <a:t>Je veux</a:t>
            </a:r>
            <a:endParaRPr lang="fr-FR" sz="1400" b="1" dirty="0">
              <a:solidFill>
                <a:schemeClr val="tx2"/>
              </a:solidFill>
              <a:latin typeface="Arial" pitchFamily="34" charset="0"/>
              <a:cs typeface="Arial" pitchFamily="34" charset="0"/>
            </a:endParaRPr>
          </a:p>
        </p:txBody>
      </p:sp>
      <p:pic>
        <p:nvPicPr>
          <p:cNvPr id="26"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27" name="Image 26" descr="logo FRh vectorisé grand format jpeg (2).jpg"/>
          <p:cNvPicPr>
            <a:picLocks noChangeAspect="1"/>
          </p:cNvPicPr>
          <p:nvPr/>
        </p:nvPicPr>
        <p:blipFill>
          <a:blip r:embed="rId4" cstate="print"/>
          <a:stretch>
            <a:fillRect/>
          </a:stretch>
        </p:blipFill>
        <p:spPr>
          <a:xfrm>
            <a:off x="1763689" y="6453336"/>
            <a:ext cx="234026" cy="21602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219256" cy="1143000"/>
          </a:xfrm>
        </p:spPr>
        <p:txBody>
          <a:bodyPr/>
          <a:lstStyle/>
          <a:p>
            <a:r>
              <a:rPr lang="fr-FR" b="1" dirty="0" smtClean="0">
                <a:solidFill>
                  <a:schemeClr val="tx2"/>
                </a:solidFill>
              </a:rPr>
              <a:t>Développement Durable et Rh</a:t>
            </a:r>
            <a:endParaRPr lang="fr-FR" b="1" dirty="0">
              <a:solidFill>
                <a:schemeClr val="tx2"/>
              </a:solidFill>
            </a:endParaRPr>
          </a:p>
        </p:txBody>
      </p:sp>
      <p:sp>
        <p:nvSpPr>
          <p:cNvPr id="6" name="Ellipse 5"/>
          <p:cNvSpPr/>
          <p:nvPr/>
        </p:nvSpPr>
        <p:spPr>
          <a:xfrm>
            <a:off x="179512" y="2132856"/>
            <a:ext cx="3960440" cy="259228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p:cNvSpPr/>
          <p:nvPr/>
        </p:nvSpPr>
        <p:spPr>
          <a:xfrm>
            <a:off x="3275856" y="2132856"/>
            <a:ext cx="4248472" cy="2808312"/>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p:cNvSpPr/>
          <p:nvPr/>
        </p:nvSpPr>
        <p:spPr>
          <a:xfrm>
            <a:off x="2339752" y="3429000"/>
            <a:ext cx="2952328" cy="288032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a:off x="1187624" y="2276872"/>
            <a:ext cx="1800200" cy="307777"/>
          </a:xfrm>
          <a:prstGeom prst="rect">
            <a:avLst/>
          </a:prstGeom>
          <a:noFill/>
        </p:spPr>
        <p:txBody>
          <a:bodyPr wrap="square" rtlCol="0">
            <a:spAutoFit/>
          </a:bodyPr>
          <a:lstStyle/>
          <a:p>
            <a:pPr algn="ctr"/>
            <a:r>
              <a:rPr lang="fr-FR" sz="1400" b="1" dirty="0" smtClean="0">
                <a:solidFill>
                  <a:schemeClr val="tx2"/>
                </a:solidFill>
                <a:latin typeface="Arial" pitchFamily="34" charset="0"/>
                <a:cs typeface="Arial" pitchFamily="34" charset="0"/>
              </a:rPr>
              <a:t>ENVIRONNEMENT</a:t>
            </a:r>
            <a:endParaRPr lang="fr-FR" sz="1400" b="1" dirty="0">
              <a:solidFill>
                <a:schemeClr val="tx2"/>
              </a:solidFill>
              <a:latin typeface="Arial" pitchFamily="34" charset="0"/>
              <a:cs typeface="Arial" pitchFamily="34" charset="0"/>
            </a:endParaRPr>
          </a:p>
        </p:txBody>
      </p:sp>
      <p:sp>
        <p:nvSpPr>
          <p:cNvPr id="16" name="ZoneTexte 15"/>
          <p:cNvSpPr txBox="1"/>
          <p:nvPr/>
        </p:nvSpPr>
        <p:spPr>
          <a:xfrm flipH="1">
            <a:off x="4716016" y="2276872"/>
            <a:ext cx="2160240" cy="307777"/>
          </a:xfrm>
          <a:prstGeom prst="rect">
            <a:avLst/>
          </a:prstGeom>
          <a:noFill/>
        </p:spPr>
        <p:txBody>
          <a:bodyPr wrap="square" rtlCol="0">
            <a:spAutoFit/>
          </a:bodyPr>
          <a:lstStyle/>
          <a:p>
            <a:pPr algn="ctr"/>
            <a:r>
              <a:rPr lang="fr-FR" sz="1400" b="1" dirty="0" smtClean="0">
                <a:solidFill>
                  <a:schemeClr val="tx2"/>
                </a:solidFill>
                <a:latin typeface="Arial" pitchFamily="34" charset="0"/>
                <a:cs typeface="Arial" pitchFamily="34" charset="0"/>
              </a:rPr>
              <a:t>SOCIAL</a:t>
            </a:r>
            <a:endParaRPr lang="fr-FR" sz="1400" b="1" dirty="0">
              <a:solidFill>
                <a:schemeClr val="tx2"/>
              </a:solidFill>
              <a:latin typeface="Arial" pitchFamily="34" charset="0"/>
              <a:cs typeface="Arial" pitchFamily="34" charset="0"/>
            </a:endParaRPr>
          </a:p>
        </p:txBody>
      </p:sp>
      <p:sp>
        <p:nvSpPr>
          <p:cNvPr id="17" name="ZoneTexte 16"/>
          <p:cNvSpPr txBox="1"/>
          <p:nvPr/>
        </p:nvSpPr>
        <p:spPr>
          <a:xfrm rot="10800000" flipH="1" flipV="1">
            <a:off x="2843808" y="5772852"/>
            <a:ext cx="1872208" cy="307777"/>
          </a:xfrm>
          <a:prstGeom prst="rect">
            <a:avLst/>
          </a:prstGeom>
          <a:noFill/>
        </p:spPr>
        <p:txBody>
          <a:bodyPr wrap="square" rtlCol="0">
            <a:spAutoFit/>
          </a:bodyPr>
          <a:lstStyle/>
          <a:p>
            <a:pPr algn="ctr"/>
            <a:r>
              <a:rPr lang="fr-FR" sz="1400" b="1" dirty="0" smtClean="0">
                <a:solidFill>
                  <a:schemeClr val="tx2"/>
                </a:solidFill>
                <a:latin typeface="Arial" pitchFamily="34" charset="0"/>
                <a:cs typeface="Arial" pitchFamily="34" charset="0"/>
              </a:rPr>
              <a:t>ECONOMIQUE</a:t>
            </a:r>
            <a:endParaRPr lang="fr-FR" sz="1400" b="1" dirty="0">
              <a:solidFill>
                <a:schemeClr val="tx2"/>
              </a:solidFill>
              <a:latin typeface="Arial" pitchFamily="34" charset="0"/>
              <a:cs typeface="Arial" pitchFamily="34" charset="0"/>
            </a:endParaRPr>
          </a:p>
        </p:txBody>
      </p:sp>
      <p:sp>
        <p:nvSpPr>
          <p:cNvPr id="18" name="ZoneTexte 17"/>
          <p:cNvSpPr txBox="1"/>
          <p:nvPr/>
        </p:nvSpPr>
        <p:spPr>
          <a:xfrm>
            <a:off x="3347864" y="2924944"/>
            <a:ext cx="1296144" cy="276999"/>
          </a:xfrm>
          <a:prstGeom prst="rect">
            <a:avLst/>
          </a:prstGeom>
          <a:noFill/>
        </p:spPr>
        <p:txBody>
          <a:bodyPr wrap="square" rtlCol="0">
            <a:spAutoFit/>
          </a:bodyPr>
          <a:lstStyle/>
          <a:p>
            <a:r>
              <a:rPr lang="fr-FR" sz="1200" b="1" dirty="0" smtClean="0">
                <a:solidFill>
                  <a:schemeClr val="accent6">
                    <a:lumMod val="50000"/>
                  </a:schemeClr>
                </a:solidFill>
                <a:latin typeface="Arial" pitchFamily="34" charset="0"/>
                <a:cs typeface="Arial" pitchFamily="34" charset="0"/>
              </a:rPr>
              <a:t>Vivable</a:t>
            </a:r>
            <a:endParaRPr lang="fr-FR" sz="1200" b="1" dirty="0">
              <a:solidFill>
                <a:schemeClr val="accent6">
                  <a:lumMod val="50000"/>
                </a:schemeClr>
              </a:solidFill>
              <a:latin typeface="Arial" pitchFamily="34" charset="0"/>
              <a:cs typeface="Arial" pitchFamily="34" charset="0"/>
            </a:endParaRPr>
          </a:p>
        </p:txBody>
      </p:sp>
      <p:sp>
        <p:nvSpPr>
          <p:cNvPr id="19" name="ZoneTexte 18"/>
          <p:cNvSpPr txBox="1"/>
          <p:nvPr/>
        </p:nvSpPr>
        <p:spPr>
          <a:xfrm rot="10428197" flipV="1">
            <a:off x="2636045" y="4013260"/>
            <a:ext cx="923608" cy="276999"/>
          </a:xfrm>
          <a:prstGeom prst="rect">
            <a:avLst/>
          </a:prstGeom>
          <a:noFill/>
        </p:spPr>
        <p:txBody>
          <a:bodyPr wrap="square" rtlCol="0">
            <a:spAutoFit/>
          </a:bodyPr>
          <a:lstStyle/>
          <a:p>
            <a:r>
              <a:rPr lang="fr-FR" sz="1200" b="1" dirty="0" smtClean="0">
                <a:solidFill>
                  <a:schemeClr val="accent6">
                    <a:lumMod val="50000"/>
                  </a:schemeClr>
                </a:solidFill>
                <a:latin typeface="Arial" pitchFamily="34" charset="0"/>
                <a:cs typeface="Arial" pitchFamily="34" charset="0"/>
              </a:rPr>
              <a:t>Viable</a:t>
            </a:r>
            <a:endParaRPr lang="fr-FR" sz="1200" b="1" dirty="0">
              <a:solidFill>
                <a:schemeClr val="accent6">
                  <a:lumMod val="50000"/>
                </a:schemeClr>
              </a:solidFill>
              <a:latin typeface="Arial" pitchFamily="34" charset="0"/>
              <a:cs typeface="Arial" pitchFamily="34" charset="0"/>
            </a:endParaRPr>
          </a:p>
        </p:txBody>
      </p:sp>
      <p:sp>
        <p:nvSpPr>
          <p:cNvPr id="20" name="ZoneTexte 19"/>
          <p:cNvSpPr txBox="1"/>
          <p:nvPr/>
        </p:nvSpPr>
        <p:spPr>
          <a:xfrm flipH="1">
            <a:off x="4067944" y="4005064"/>
            <a:ext cx="936104" cy="276999"/>
          </a:xfrm>
          <a:prstGeom prst="rect">
            <a:avLst/>
          </a:prstGeom>
          <a:noFill/>
        </p:spPr>
        <p:txBody>
          <a:bodyPr wrap="square" rtlCol="0">
            <a:spAutoFit/>
          </a:bodyPr>
          <a:lstStyle/>
          <a:p>
            <a:r>
              <a:rPr lang="fr-FR" sz="1200" b="1" dirty="0" smtClean="0">
                <a:solidFill>
                  <a:schemeClr val="accent6">
                    <a:lumMod val="50000"/>
                  </a:schemeClr>
                </a:solidFill>
                <a:latin typeface="Arial" pitchFamily="34" charset="0"/>
                <a:cs typeface="Arial" pitchFamily="34" charset="0"/>
              </a:rPr>
              <a:t>Equitable</a:t>
            </a:r>
            <a:endParaRPr lang="fr-FR" sz="1200" b="1" dirty="0">
              <a:solidFill>
                <a:schemeClr val="accent6">
                  <a:lumMod val="50000"/>
                </a:schemeClr>
              </a:solidFill>
              <a:latin typeface="Arial" pitchFamily="34" charset="0"/>
              <a:cs typeface="Arial" pitchFamily="34" charset="0"/>
            </a:endParaRPr>
          </a:p>
        </p:txBody>
      </p:sp>
      <p:sp>
        <p:nvSpPr>
          <p:cNvPr id="21" name="ZoneTexte 20"/>
          <p:cNvSpPr txBox="1"/>
          <p:nvPr/>
        </p:nvSpPr>
        <p:spPr>
          <a:xfrm rot="10616069" flipV="1">
            <a:off x="3283044" y="3555427"/>
            <a:ext cx="995116" cy="276999"/>
          </a:xfrm>
          <a:prstGeom prst="rect">
            <a:avLst/>
          </a:prstGeom>
          <a:noFill/>
        </p:spPr>
        <p:txBody>
          <a:bodyPr wrap="square" rtlCol="0">
            <a:spAutoFit/>
          </a:bodyPr>
          <a:lstStyle/>
          <a:p>
            <a:r>
              <a:rPr lang="fr-FR" sz="1200" b="1" dirty="0" smtClean="0">
                <a:solidFill>
                  <a:srgbClr val="C00000"/>
                </a:solidFill>
                <a:latin typeface="Arial" pitchFamily="34" charset="0"/>
                <a:cs typeface="Arial" pitchFamily="34" charset="0"/>
              </a:rPr>
              <a:t>Durable</a:t>
            </a:r>
            <a:endParaRPr lang="fr-FR" sz="1200" b="1" dirty="0">
              <a:solidFill>
                <a:srgbClr val="C00000"/>
              </a:solidFill>
              <a:latin typeface="Arial" pitchFamily="34" charset="0"/>
              <a:cs typeface="Arial" pitchFamily="34" charset="0"/>
            </a:endParaRPr>
          </a:p>
        </p:txBody>
      </p:sp>
      <p:sp>
        <p:nvSpPr>
          <p:cNvPr id="14" name="ZoneTexte 13"/>
          <p:cNvSpPr txBox="1"/>
          <p:nvPr/>
        </p:nvSpPr>
        <p:spPr>
          <a:xfrm>
            <a:off x="179512" y="1628800"/>
            <a:ext cx="3816424" cy="369332"/>
          </a:xfrm>
          <a:prstGeom prst="rect">
            <a:avLst/>
          </a:prstGeom>
          <a:noFill/>
        </p:spPr>
        <p:txBody>
          <a:bodyPr wrap="square" rtlCol="0">
            <a:spAutoFit/>
          </a:bodyPr>
          <a:lstStyle/>
          <a:p>
            <a:r>
              <a:rPr lang="fr-FR" dirty="0" smtClean="0">
                <a:solidFill>
                  <a:schemeClr val="tx2"/>
                </a:solidFill>
                <a:latin typeface="Arial" pitchFamily="34" charset="0"/>
                <a:cs typeface="Arial" pitchFamily="34" charset="0"/>
              </a:rPr>
              <a:t>Petit rappel </a:t>
            </a:r>
            <a:r>
              <a:rPr lang="fr-FR" dirty="0" smtClean="0">
                <a:solidFill>
                  <a:schemeClr val="tx2"/>
                </a:solidFill>
              </a:rPr>
              <a:t>…</a:t>
            </a:r>
            <a:endParaRPr lang="fr-FR" dirty="0">
              <a:solidFill>
                <a:schemeClr val="tx2"/>
              </a:solidFill>
            </a:endParaRPr>
          </a:p>
        </p:txBody>
      </p:sp>
      <p:sp>
        <p:nvSpPr>
          <p:cNvPr id="22" name="Espace réservé du pied de page 21"/>
          <p:cNvSpPr>
            <a:spLocks noGrp="1"/>
          </p:cNvSpPr>
          <p:nvPr>
            <p:ph type="ftr" sz="quarter" idx="11"/>
          </p:nvPr>
        </p:nvSpPr>
        <p:spPr>
          <a:xfrm>
            <a:off x="2051720" y="6356350"/>
            <a:ext cx="4608512"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24"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27" name="Image 26" descr="logo FRh vectorisé grand format jpeg (2).jpg"/>
          <p:cNvPicPr>
            <a:picLocks noChangeAspect="1"/>
          </p:cNvPicPr>
          <p:nvPr/>
        </p:nvPicPr>
        <p:blipFill>
          <a:blip r:embed="rId4" cstate="print"/>
          <a:stretch>
            <a:fillRect/>
          </a:stretch>
        </p:blipFill>
        <p:spPr>
          <a:xfrm>
            <a:off x="1187625" y="6381328"/>
            <a:ext cx="288032" cy="26587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Développement Durable et Rh</a:t>
            </a:r>
            <a:endParaRPr lang="fr-FR" dirty="0"/>
          </a:p>
        </p:txBody>
      </p:sp>
      <p:sp>
        <p:nvSpPr>
          <p:cNvPr id="3" name="Espace réservé du contenu 2"/>
          <p:cNvSpPr>
            <a:spLocks noGrp="1"/>
          </p:cNvSpPr>
          <p:nvPr>
            <p:ph idx="1"/>
          </p:nvPr>
        </p:nvSpPr>
        <p:spPr/>
        <p:txBody>
          <a:bodyPr>
            <a:normAutofit/>
          </a:bodyPr>
          <a:lstStyle/>
          <a:p>
            <a:r>
              <a:rPr lang="fr-FR" sz="2000" b="1" dirty="0" smtClean="0">
                <a:solidFill>
                  <a:schemeClr val="tx2"/>
                </a:solidFill>
                <a:latin typeface="Arial" pitchFamily="34" charset="0"/>
                <a:cs typeface="Arial" pitchFamily="34" charset="0"/>
              </a:rPr>
              <a:t>Finalité principale du DD sur le plan humain : </a:t>
            </a:r>
          </a:p>
          <a:p>
            <a:pPr>
              <a:buNone/>
            </a:pPr>
            <a:endParaRPr lang="fr-FR" sz="2000" b="1" dirty="0" smtClean="0">
              <a:solidFill>
                <a:schemeClr val="tx2"/>
              </a:solidFill>
              <a:latin typeface="Arial" pitchFamily="34" charset="0"/>
              <a:cs typeface="Arial" pitchFamily="34" charset="0"/>
            </a:endParaRPr>
          </a:p>
          <a:p>
            <a:pPr>
              <a:buNone/>
            </a:pPr>
            <a:r>
              <a:rPr lang="fr-FR" sz="2000" dirty="0" smtClean="0">
                <a:solidFill>
                  <a:schemeClr val="tx2"/>
                </a:solidFill>
                <a:latin typeface="Arial" pitchFamily="34" charset="0"/>
                <a:cs typeface="Arial" pitchFamily="34" charset="0"/>
              </a:rPr>
              <a:t>- assurer l’épanouissement de tous les êtres humains …. De tous les salariés d’une entreprise (cf. social)</a:t>
            </a:r>
          </a:p>
          <a:p>
            <a:pPr>
              <a:buNone/>
            </a:pPr>
            <a:r>
              <a:rPr lang="fr-FR" sz="2000" dirty="0" smtClean="0">
                <a:solidFill>
                  <a:schemeClr val="tx2"/>
                </a:solidFill>
                <a:latin typeface="Arial" pitchFamily="34" charset="0"/>
                <a:cs typeface="Arial" pitchFamily="34" charset="0"/>
              </a:rPr>
              <a:t>- assurer une dynamique de développement suivant des méthodes de production et de consommation responsables  (cf. éco)</a:t>
            </a:r>
          </a:p>
          <a:p>
            <a:pPr>
              <a:buNone/>
            </a:pPr>
            <a:r>
              <a:rPr lang="fr-FR" sz="2000" dirty="0" smtClean="0">
                <a:solidFill>
                  <a:schemeClr val="tx2"/>
                </a:solidFill>
                <a:latin typeface="Arial" pitchFamily="34" charset="0"/>
                <a:cs typeface="Arial" pitchFamily="34" charset="0"/>
              </a:rPr>
              <a:t>- développer des compétences au sein de l’entreprise par la « formation responsable » (cf.  environnement et éco)</a:t>
            </a:r>
          </a:p>
          <a:p>
            <a:pPr>
              <a:buNone/>
            </a:pPr>
            <a:r>
              <a:rPr lang="fr-FR" sz="2000" dirty="0" smtClean="0">
                <a:solidFill>
                  <a:schemeClr val="tx2"/>
                </a:solidFill>
                <a:latin typeface="Arial" pitchFamily="34" charset="0"/>
                <a:cs typeface="Arial" pitchFamily="34" charset="0"/>
              </a:rPr>
              <a:t>- Développer la gestion prévisionnelle des emplois « responsable » (cf. environnement et éco)</a:t>
            </a:r>
          </a:p>
          <a:p>
            <a:r>
              <a:rPr lang="fr-FR" dirty="0" smtClean="0">
                <a:solidFill>
                  <a:schemeClr val="tx2"/>
                </a:solidFill>
                <a:latin typeface="Arial" pitchFamily="34" charset="0"/>
                <a:cs typeface="Arial" pitchFamily="34" charset="0"/>
              </a:rPr>
              <a:t> </a:t>
            </a:r>
            <a:r>
              <a:rPr lang="fr-FR" sz="2000" dirty="0" smtClean="0">
                <a:solidFill>
                  <a:schemeClr val="tx2"/>
                </a:solidFill>
                <a:latin typeface="Arial" pitchFamily="34" charset="0"/>
                <a:cs typeface="Arial" pitchFamily="34" charset="0"/>
              </a:rPr>
              <a:t>en lien avec les constats sociaux actuels: poussée démographique, répartition de la richesse et coûts sociaux </a:t>
            </a:r>
          </a:p>
          <a:p>
            <a:endParaRPr lang="fr-FR" dirty="0" smtClean="0">
              <a:solidFill>
                <a:schemeClr val="tx2"/>
              </a:solidFill>
              <a:latin typeface="Arial" pitchFamily="34" charset="0"/>
              <a:cs typeface="Arial" pitchFamily="34" charset="0"/>
            </a:endParaRPr>
          </a:p>
          <a:p>
            <a:pPr>
              <a:buFontTx/>
              <a:buChar char="-"/>
            </a:pPr>
            <a:endParaRPr lang="fr-FR" dirty="0"/>
          </a:p>
        </p:txBody>
      </p:sp>
      <p:sp>
        <p:nvSpPr>
          <p:cNvPr id="4" name="Espace réservé du pied de page 3"/>
          <p:cNvSpPr>
            <a:spLocks noGrp="1"/>
          </p:cNvSpPr>
          <p:nvPr>
            <p:ph type="ftr" sz="quarter" idx="11"/>
          </p:nvPr>
        </p:nvSpPr>
        <p:spPr>
          <a:xfrm>
            <a:off x="2667000" y="6356350"/>
            <a:ext cx="3561184"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5"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6" name="Image 5" descr="logo FRh vectorisé grand format jpeg (2).jpg"/>
          <p:cNvPicPr>
            <a:picLocks noChangeAspect="1"/>
          </p:cNvPicPr>
          <p:nvPr/>
        </p:nvPicPr>
        <p:blipFill>
          <a:blip r:embed="rId4" cstate="print"/>
          <a:stretch>
            <a:fillRect/>
          </a:stretch>
        </p:blipFill>
        <p:spPr>
          <a:xfrm>
            <a:off x="1907705" y="6331476"/>
            <a:ext cx="288032" cy="2658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Arial" pitchFamily="34" charset="0"/>
                <a:cs typeface="Arial" pitchFamily="34" charset="0"/>
              </a:rPr>
              <a:t>Vous avez dit anti DD ?</a:t>
            </a:r>
            <a:r>
              <a:rPr lang="fr-FR" sz="3200" dirty="0" smtClean="0">
                <a:latin typeface="Arial" pitchFamily="34" charset="0"/>
                <a:cs typeface="Arial" pitchFamily="34" charset="0"/>
              </a:rPr>
              <a:t/>
            </a:r>
            <a:br>
              <a:rPr lang="fr-FR" sz="3200" dirty="0" smtClean="0">
                <a:latin typeface="Arial" pitchFamily="34" charset="0"/>
                <a:cs typeface="Arial" pitchFamily="34" charset="0"/>
              </a:rPr>
            </a:br>
            <a:r>
              <a:rPr lang="fr-FR" sz="3200" dirty="0" smtClean="0">
                <a:latin typeface="Arial" pitchFamily="34" charset="0"/>
                <a:cs typeface="Arial" pitchFamily="34" charset="0"/>
              </a:rPr>
              <a:t> </a:t>
            </a:r>
            <a:endParaRPr lang="fr-FR" sz="3200"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a:buNone/>
            </a:pPr>
            <a:r>
              <a:rPr lang="fr-FR" dirty="0" smtClean="0">
                <a:solidFill>
                  <a:schemeClr val="tx2"/>
                </a:solidFill>
                <a:latin typeface="Arial" pitchFamily="34" charset="0"/>
                <a:cs typeface="Arial" pitchFamily="34" charset="0"/>
              </a:rPr>
              <a:t>Une entreprise est « anti développement durable » quand :</a:t>
            </a:r>
          </a:p>
          <a:p>
            <a:pPr>
              <a:buNone/>
            </a:pPr>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elle génère des risques pour la santé humaine,</a:t>
            </a:r>
          </a:p>
          <a:p>
            <a:pPr>
              <a:buNone/>
            </a:pPr>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contribue à détruire la cohésion sociale,</a:t>
            </a:r>
          </a:p>
          <a:p>
            <a:pPr>
              <a:buNone/>
            </a:pPr>
            <a:endParaRPr lang="fr-FR" dirty="0" smtClean="0">
              <a:solidFill>
                <a:schemeClr val="tx2"/>
              </a:solidFill>
              <a:latin typeface="Arial" pitchFamily="34" charset="0"/>
              <a:cs typeface="Arial" pitchFamily="34" charset="0"/>
            </a:endParaRPr>
          </a:p>
          <a:p>
            <a:pPr>
              <a:buNone/>
            </a:pPr>
            <a:r>
              <a:rPr lang="fr-FR" dirty="0" smtClean="0">
                <a:solidFill>
                  <a:schemeClr val="tx2"/>
                </a:solidFill>
                <a:latin typeface="Arial" pitchFamily="34" charset="0"/>
                <a:cs typeface="Arial" pitchFamily="34" charset="0"/>
              </a:rPr>
              <a:t>- aggrave les écarts entre richesse et précarité …</a:t>
            </a:r>
            <a:endParaRPr lang="fr-FR" dirty="0">
              <a:solidFill>
                <a:schemeClr val="tx2"/>
              </a:solidFill>
              <a:latin typeface="Arial" pitchFamily="34" charset="0"/>
              <a:cs typeface="Arial" pitchFamily="34" charset="0"/>
            </a:endParaRPr>
          </a:p>
        </p:txBody>
      </p:sp>
      <p:sp>
        <p:nvSpPr>
          <p:cNvPr id="4" name="Espace réservé du pied de page 3"/>
          <p:cNvSpPr>
            <a:spLocks noGrp="1"/>
          </p:cNvSpPr>
          <p:nvPr>
            <p:ph type="ftr" sz="quarter" idx="11"/>
          </p:nvPr>
        </p:nvSpPr>
        <p:spPr>
          <a:xfrm>
            <a:off x="2667000" y="6356350"/>
            <a:ext cx="3993232"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5"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6" name="Image 5" descr="logo FRh vectorisé grand format jpeg (2).jpg"/>
          <p:cNvPicPr>
            <a:picLocks noChangeAspect="1"/>
          </p:cNvPicPr>
          <p:nvPr/>
        </p:nvPicPr>
        <p:blipFill>
          <a:blip r:embed="rId4" cstate="print"/>
          <a:stretch>
            <a:fillRect/>
          </a:stretch>
        </p:blipFill>
        <p:spPr>
          <a:xfrm>
            <a:off x="1727347" y="6381328"/>
            <a:ext cx="324373" cy="29942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latin typeface="Arial" pitchFamily="34" charset="0"/>
                <a:cs typeface="Arial" pitchFamily="34" charset="0"/>
              </a:rPr>
              <a:t>Une entreprise DD c’est quoi?</a:t>
            </a:r>
            <a:endParaRPr lang="fr-FR" sz="3600" b="1"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a:buNone/>
            </a:pPr>
            <a:r>
              <a:rPr lang="fr-FR" dirty="0" smtClean="0">
                <a:solidFill>
                  <a:schemeClr val="tx2"/>
                </a:solidFill>
                <a:latin typeface="Arial" pitchFamily="34" charset="0"/>
                <a:cs typeface="Arial" pitchFamily="34" charset="0"/>
              </a:rPr>
              <a:t>C’est : </a:t>
            </a:r>
          </a:p>
          <a:p>
            <a:pPr>
              <a:buNone/>
            </a:pPr>
            <a:r>
              <a:rPr lang="fr-FR" dirty="0" smtClean="0">
                <a:solidFill>
                  <a:schemeClr val="tx2"/>
                </a:solidFill>
                <a:latin typeface="Arial" pitchFamily="34" charset="0"/>
                <a:cs typeface="Arial" pitchFamily="34" charset="0"/>
              </a:rPr>
              <a:t>- un métier,</a:t>
            </a:r>
          </a:p>
          <a:p>
            <a:pPr>
              <a:buNone/>
            </a:pPr>
            <a:r>
              <a:rPr lang="fr-FR" dirty="0" smtClean="0">
                <a:solidFill>
                  <a:schemeClr val="tx2"/>
                </a:solidFill>
                <a:latin typeface="Arial" pitchFamily="34" charset="0"/>
                <a:cs typeface="Arial" pitchFamily="34" charset="0"/>
              </a:rPr>
              <a:t>- un capital / patrimoine stable,</a:t>
            </a:r>
          </a:p>
          <a:p>
            <a:pPr>
              <a:buNone/>
            </a:pPr>
            <a:r>
              <a:rPr lang="fr-FR" dirty="0" smtClean="0">
                <a:solidFill>
                  <a:schemeClr val="tx2"/>
                </a:solidFill>
                <a:latin typeface="Arial" pitchFamily="34" charset="0"/>
                <a:cs typeface="Arial" pitchFamily="34" charset="0"/>
              </a:rPr>
              <a:t>- un personnel stable,</a:t>
            </a:r>
          </a:p>
          <a:p>
            <a:pPr>
              <a:buNone/>
            </a:pPr>
            <a:r>
              <a:rPr lang="fr-FR" dirty="0" smtClean="0">
                <a:solidFill>
                  <a:schemeClr val="tx2"/>
                </a:solidFill>
                <a:latin typeface="Arial" pitchFamily="34" charset="0"/>
                <a:cs typeface="Arial" pitchFamily="34" charset="0"/>
              </a:rPr>
              <a:t>- un marché maîtrisé, fidélisé</a:t>
            </a:r>
          </a:p>
          <a:p>
            <a:pPr>
              <a:buNone/>
            </a:pPr>
            <a:r>
              <a:rPr lang="fr-FR" dirty="0" smtClean="0">
                <a:solidFill>
                  <a:schemeClr val="tx2"/>
                </a:solidFill>
                <a:latin typeface="Arial" pitchFamily="34" charset="0"/>
                <a:cs typeface="Arial" pitchFamily="34" charset="0"/>
              </a:rPr>
              <a:t>- une stratégie à long terme</a:t>
            </a:r>
          </a:p>
          <a:p>
            <a:pPr>
              <a:buNone/>
            </a:pPr>
            <a:r>
              <a:rPr lang="fr-FR" dirty="0" smtClean="0">
                <a:solidFill>
                  <a:schemeClr val="tx2"/>
                </a:solidFill>
                <a:latin typeface="Arial" pitchFamily="34" charset="0"/>
                <a:cs typeface="Arial" pitchFamily="34" charset="0"/>
              </a:rPr>
              <a:t>- une culture, philosophie</a:t>
            </a:r>
            <a:endParaRPr lang="fr-FR" dirty="0">
              <a:solidFill>
                <a:schemeClr val="tx2"/>
              </a:solidFill>
              <a:latin typeface="Arial" pitchFamily="34" charset="0"/>
              <a:cs typeface="Arial" pitchFamily="34" charset="0"/>
            </a:endParaRPr>
          </a:p>
        </p:txBody>
      </p:sp>
      <p:sp>
        <p:nvSpPr>
          <p:cNvPr id="4" name="Espace réservé du pied de page 3"/>
          <p:cNvSpPr>
            <a:spLocks noGrp="1"/>
          </p:cNvSpPr>
          <p:nvPr>
            <p:ph type="ftr" sz="quarter" idx="11"/>
          </p:nvPr>
        </p:nvSpPr>
        <p:spPr>
          <a:xfrm>
            <a:off x="2667000" y="6356350"/>
            <a:ext cx="4353272"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5"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6" name="Image 5" descr="logo FRh vectorisé grand format jpeg (2).jpg"/>
          <p:cNvPicPr>
            <a:picLocks noChangeAspect="1"/>
          </p:cNvPicPr>
          <p:nvPr/>
        </p:nvPicPr>
        <p:blipFill>
          <a:blip r:embed="rId4" cstate="print"/>
          <a:stretch>
            <a:fillRect/>
          </a:stretch>
        </p:blipFill>
        <p:spPr>
          <a:xfrm>
            <a:off x="1763689" y="6381328"/>
            <a:ext cx="312033" cy="288031"/>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latin typeface="Arial" pitchFamily="34" charset="0"/>
                <a:cs typeface="Arial" pitchFamily="34" charset="0"/>
              </a:rPr>
              <a:t>Pro DD : les bonnes pratiques…</a:t>
            </a:r>
            <a:endParaRPr lang="fr-FR" sz="3200" b="1" dirty="0">
              <a:latin typeface="Arial" pitchFamily="34" charset="0"/>
              <a:cs typeface="Arial" pitchFamily="34" charset="0"/>
            </a:endParaRPr>
          </a:p>
        </p:txBody>
      </p:sp>
      <p:sp>
        <p:nvSpPr>
          <p:cNvPr id="3" name="Espace réservé du contenu 2"/>
          <p:cNvSpPr>
            <a:spLocks noGrp="1"/>
          </p:cNvSpPr>
          <p:nvPr>
            <p:ph idx="1"/>
          </p:nvPr>
        </p:nvSpPr>
        <p:spPr/>
        <p:txBody>
          <a:bodyPr>
            <a:normAutofit lnSpcReduction="10000"/>
          </a:bodyPr>
          <a:lstStyle/>
          <a:p>
            <a:pPr>
              <a:buNone/>
            </a:pPr>
            <a:r>
              <a:rPr lang="fr-FR" dirty="0" smtClean="0">
                <a:solidFill>
                  <a:schemeClr val="tx2"/>
                </a:solidFill>
                <a:latin typeface="Arial" pitchFamily="34" charset="0"/>
                <a:cs typeface="Arial" pitchFamily="34" charset="0"/>
              </a:rPr>
              <a:t>Une entreprise a de bonnes pratiques en termes de Développement Durable quand:</a:t>
            </a:r>
          </a:p>
          <a:p>
            <a:pPr>
              <a:buFontTx/>
              <a:buChar char="-"/>
            </a:pPr>
            <a:r>
              <a:rPr lang="fr-FR" dirty="0" smtClean="0">
                <a:solidFill>
                  <a:schemeClr val="tx2"/>
                </a:solidFill>
                <a:latin typeface="Arial" pitchFamily="34" charset="0"/>
                <a:cs typeface="Arial" pitchFamily="34" charset="0"/>
              </a:rPr>
              <a:t>elle contrôle ses risques au sein ou autour d’elle,</a:t>
            </a:r>
          </a:p>
          <a:p>
            <a:pPr>
              <a:buNone/>
            </a:pPr>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elle intègre le DD Rh à long terme dans sa stratégie</a:t>
            </a:r>
          </a:p>
          <a:p>
            <a:pPr>
              <a:buNone/>
            </a:pPr>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quand elle innove</a:t>
            </a:r>
          </a:p>
          <a:p>
            <a:pPr>
              <a:buNone/>
            </a:pPr>
            <a:endParaRPr lang="fr-FR" dirty="0" smtClean="0">
              <a:solidFill>
                <a:schemeClr val="tx2"/>
              </a:solidFill>
              <a:latin typeface="Arial" pitchFamily="34" charset="0"/>
              <a:cs typeface="Arial" pitchFamily="34" charset="0"/>
            </a:endParaRPr>
          </a:p>
          <a:p>
            <a:pPr>
              <a:buNone/>
            </a:pPr>
            <a:r>
              <a:rPr lang="fr-FR" dirty="0" smtClean="0">
                <a:solidFill>
                  <a:schemeClr val="tx2"/>
                </a:solidFill>
                <a:latin typeface="Arial" pitchFamily="34" charset="0"/>
                <a:cs typeface="Arial" pitchFamily="34" charset="0"/>
              </a:rPr>
              <a:t>- quand elle fait partager des valeurs du DD au sein de son personnel</a:t>
            </a:r>
            <a:endParaRPr lang="fr-FR" dirty="0">
              <a:solidFill>
                <a:schemeClr val="tx2"/>
              </a:solidFill>
              <a:latin typeface="Arial" pitchFamily="34" charset="0"/>
              <a:cs typeface="Arial" pitchFamily="34" charset="0"/>
            </a:endParaRPr>
          </a:p>
        </p:txBody>
      </p:sp>
      <p:sp>
        <p:nvSpPr>
          <p:cNvPr id="4" name="Espace réservé du pied de page 3"/>
          <p:cNvSpPr>
            <a:spLocks noGrp="1"/>
          </p:cNvSpPr>
          <p:nvPr>
            <p:ph type="ftr" sz="quarter" idx="11"/>
          </p:nvPr>
        </p:nvSpPr>
        <p:spPr>
          <a:xfrm>
            <a:off x="2667000" y="6356350"/>
            <a:ext cx="3921224"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5"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6" name="Image 5" descr="logo FRh vectorisé grand format jpeg (2).jpg"/>
          <p:cNvPicPr>
            <a:picLocks noChangeAspect="1"/>
          </p:cNvPicPr>
          <p:nvPr/>
        </p:nvPicPr>
        <p:blipFill>
          <a:blip r:embed="rId4" cstate="print"/>
          <a:stretch>
            <a:fillRect/>
          </a:stretch>
        </p:blipFill>
        <p:spPr>
          <a:xfrm>
            <a:off x="1763689" y="6337014"/>
            <a:ext cx="360040" cy="33234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latin typeface="Arial" pitchFamily="34" charset="0"/>
                <a:cs typeface="Arial" pitchFamily="34" charset="0"/>
              </a:rPr>
              <a:t>Intérêts pour l’entreprise …</a:t>
            </a:r>
            <a:endParaRPr lang="fr-FR" sz="3600" b="1" dirty="0">
              <a:latin typeface="Arial" pitchFamily="34" charset="0"/>
              <a:cs typeface="Arial" pitchFamily="34" charset="0"/>
            </a:endParaRPr>
          </a:p>
        </p:txBody>
      </p:sp>
      <p:sp>
        <p:nvSpPr>
          <p:cNvPr id="3" name="Espace réservé du contenu 2"/>
          <p:cNvSpPr>
            <a:spLocks noGrp="1"/>
          </p:cNvSpPr>
          <p:nvPr>
            <p:ph idx="1"/>
          </p:nvPr>
        </p:nvSpPr>
        <p:spPr/>
        <p:txBody>
          <a:bodyPr/>
          <a:lstStyle/>
          <a:p>
            <a:pPr>
              <a:buNone/>
            </a:pPr>
            <a:r>
              <a:rPr lang="fr-FR" dirty="0" smtClean="0">
                <a:solidFill>
                  <a:schemeClr val="tx2"/>
                </a:solidFill>
                <a:latin typeface="Arial" pitchFamily="34" charset="0"/>
                <a:cs typeface="Arial" pitchFamily="34" charset="0"/>
              </a:rPr>
              <a:t>Cette approche permet de :</a:t>
            </a:r>
          </a:p>
          <a:p>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maintenir et faire évoluer des ressources et des compétences</a:t>
            </a:r>
          </a:p>
          <a:p>
            <a:pPr>
              <a:buNone/>
            </a:pPr>
            <a:endParaRPr lang="fr-FR" dirty="0" smtClean="0">
              <a:solidFill>
                <a:schemeClr val="tx2"/>
              </a:solidFill>
              <a:latin typeface="Arial" pitchFamily="34" charset="0"/>
              <a:cs typeface="Arial" pitchFamily="34" charset="0"/>
            </a:endParaRPr>
          </a:p>
          <a:p>
            <a:pPr>
              <a:buFontTx/>
              <a:buChar char="-"/>
            </a:pPr>
            <a:r>
              <a:rPr lang="fr-FR" dirty="0" smtClean="0">
                <a:solidFill>
                  <a:schemeClr val="tx2"/>
                </a:solidFill>
                <a:latin typeface="Arial" pitchFamily="34" charset="0"/>
                <a:cs typeface="Arial" pitchFamily="34" charset="0"/>
              </a:rPr>
              <a:t>être lisible / donner du sens à sa stratégie et impliquer son personnel</a:t>
            </a:r>
          </a:p>
          <a:p>
            <a:pPr>
              <a:buFontTx/>
              <a:buChar char="-"/>
            </a:pPr>
            <a:endParaRPr lang="fr-FR" dirty="0" smtClean="0">
              <a:solidFill>
                <a:schemeClr val="tx2"/>
              </a:solidFill>
              <a:latin typeface="Arial" pitchFamily="34" charset="0"/>
              <a:cs typeface="Arial" pitchFamily="34" charset="0"/>
            </a:endParaRPr>
          </a:p>
          <a:p>
            <a:pPr>
              <a:buNone/>
            </a:pPr>
            <a:r>
              <a:rPr lang="fr-FR" dirty="0" smtClean="0">
                <a:solidFill>
                  <a:schemeClr val="tx2"/>
                </a:solidFill>
                <a:latin typeface="Arial" pitchFamily="34" charset="0"/>
                <a:cs typeface="Arial" pitchFamily="34" charset="0"/>
              </a:rPr>
              <a:t>- modérer des coûts sociaux induits </a:t>
            </a:r>
            <a:endParaRPr lang="fr-FR" dirty="0">
              <a:solidFill>
                <a:schemeClr val="tx2"/>
              </a:solidFill>
              <a:latin typeface="Arial" pitchFamily="34" charset="0"/>
              <a:cs typeface="Arial" pitchFamily="34" charset="0"/>
            </a:endParaRPr>
          </a:p>
        </p:txBody>
      </p:sp>
      <p:sp>
        <p:nvSpPr>
          <p:cNvPr id="4" name="Espace réservé du pied de page 3"/>
          <p:cNvSpPr>
            <a:spLocks noGrp="1"/>
          </p:cNvSpPr>
          <p:nvPr>
            <p:ph type="ftr" sz="quarter" idx="11"/>
          </p:nvPr>
        </p:nvSpPr>
        <p:spPr>
          <a:xfrm>
            <a:off x="2667000" y="6356350"/>
            <a:ext cx="3705200"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5"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6" name="Image 5" descr="logo FRh vectorisé grand format jpeg (2).jpg"/>
          <p:cNvPicPr>
            <a:picLocks noChangeAspect="1"/>
          </p:cNvPicPr>
          <p:nvPr/>
        </p:nvPicPr>
        <p:blipFill>
          <a:blip r:embed="rId4" cstate="print"/>
          <a:stretch>
            <a:fillRect/>
          </a:stretch>
        </p:blipFill>
        <p:spPr>
          <a:xfrm>
            <a:off x="1763689" y="6453336"/>
            <a:ext cx="234026" cy="21602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latin typeface="Arial" pitchFamily="34" charset="0"/>
                <a:cs typeface="Arial" pitchFamily="34" charset="0"/>
              </a:rPr>
              <a:t>Domaines d’interventions:</a:t>
            </a:r>
            <a:endParaRPr lang="fr-FR" sz="3600" dirty="0">
              <a:latin typeface="Arial" pitchFamily="34" charset="0"/>
              <a:cs typeface="Arial" pitchFamily="34" charset="0"/>
            </a:endParaRPr>
          </a:p>
        </p:txBody>
      </p:sp>
      <p:sp>
        <p:nvSpPr>
          <p:cNvPr id="3" name="Espace réservé du contenu 2"/>
          <p:cNvSpPr>
            <a:spLocks noGrp="1"/>
          </p:cNvSpPr>
          <p:nvPr>
            <p:ph idx="1"/>
          </p:nvPr>
        </p:nvSpPr>
        <p:spPr/>
        <p:txBody>
          <a:bodyPr/>
          <a:lstStyle/>
          <a:p>
            <a:r>
              <a:rPr lang="fr-FR" sz="2800" dirty="0" smtClean="0">
                <a:solidFill>
                  <a:schemeClr val="tx2"/>
                </a:solidFill>
                <a:latin typeface="Arial" pitchFamily="34" charset="0"/>
                <a:cs typeface="Arial" pitchFamily="34" charset="0"/>
              </a:rPr>
              <a:t>Gestion des emplois et des effectifs</a:t>
            </a:r>
          </a:p>
          <a:p>
            <a:pPr>
              <a:buNone/>
            </a:pPr>
            <a:endParaRPr lang="fr-FR" sz="2800" dirty="0" smtClean="0">
              <a:solidFill>
                <a:schemeClr val="tx2"/>
              </a:solidFill>
              <a:latin typeface="Arial" pitchFamily="34" charset="0"/>
              <a:cs typeface="Arial" pitchFamily="34" charset="0"/>
            </a:endParaRPr>
          </a:p>
          <a:p>
            <a:r>
              <a:rPr lang="fr-FR" sz="2800" dirty="0" smtClean="0">
                <a:solidFill>
                  <a:schemeClr val="tx2"/>
                </a:solidFill>
                <a:latin typeface="Arial" pitchFamily="34" charset="0"/>
                <a:cs typeface="Arial" pitchFamily="34" charset="0"/>
              </a:rPr>
              <a:t>Gestion des compétences </a:t>
            </a:r>
          </a:p>
          <a:p>
            <a:pPr>
              <a:buNone/>
            </a:pPr>
            <a:endParaRPr lang="fr-FR" sz="2800" dirty="0" smtClean="0">
              <a:solidFill>
                <a:schemeClr val="tx2"/>
              </a:solidFill>
              <a:latin typeface="Arial" pitchFamily="34" charset="0"/>
              <a:cs typeface="Arial" pitchFamily="34" charset="0"/>
            </a:endParaRPr>
          </a:p>
          <a:p>
            <a:r>
              <a:rPr lang="fr-FR" sz="2800" dirty="0" smtClean="0">
                <a:solidFill>
                  <a:schemeClr val="tx2"/>
                </a:solidFill>
                <a:latin typeface="Arial" pitchFamily="34" charset="0"/>
                <a:cs typeface="Arial" pitchFamily="34" charset="0"/>
              </a:rPr>
              <a:t>Gestion des rémunérations </a:t>
            </a:r>
          </a:p>
          <a:p>
            <a:pPr>
              <a:buNone/>
            </a:pPr>
            <a:endParaRPr lang="fr-FR" sz="2800" dirty="0" smtClean="0">
              <a:solidFill>
                <a:schemeClr val="tx2"/>
              </a:solidFill>
              <a:latin typeface="Arial" pitchFamily="34" charset="0"/>
              <a:cs typeface="Arial" pitchFamily="34" charset="0"/>
            </a:endParaRPr>
          </a:p>
          <a:p>
            <a:r>
              <a:rPr lang="fr-FR" sz="2800" dirty="0" smtClean="0">
                <a:solidFill>
                  <a:schemeClr val="tx2"/>
                </a:solidFill>
                <a:latin typeface="Arial" pitchFamily="34" charset="0"/>
                <a:cs typeface="Arial" pitchFamily="34" charset="0"/>
              </a:rPr>
              <a:t>Gestion de la motivation</a:t>
            </a:r>
            <a:endParaRPr lang="fr-FR" sz="2800" dirty="0">
              <a:solidFill>
                <a:schemeClr val="tx2"/>
              </a:solidFill>
              <a:latin typeface="Arial" pitchFamily="34" charset="0"/>
              <a:cs typeface="Arial" pitchFamily="34" charset="0"/>
            </a:endParaRPr>
          </a:p>
        </p:txBody>
      </p:sp>
      <p:sp>
        <p:nvSpPr>
          <p:cNvPr id="4" name="Espace réservé du pied de page 3"/>
          <p:cNvSpPr>
            <a:spLocks noGrp="1"/>
          </p:cNvSpPr>
          <p:nvPr>
            <p:ph type="ftr" sz="quarter" idx="11"/>
          </p:nvPr>
        </p:nvSpPr>
        <p:spPr/>
        <p:txBody>
          <a:bodyPr/>
          <a:lstStyle/>
          <a:p>
            <a:r>
              <a:rPr lang="fr-FR" smtClean="0"/>
              <a:t>Florence ROUSSEL – FRh Conseil - 6 Octobre 2011</a:t>
            </a:r>
            <a:endParaRPr lang="fr-FR"/>
          </a:p>
        </p:txBody>
      </p:sp>
      <p:pic>
        <p:nvPicPr>
          <p:cNvPr id="5" name="Image 4" descr="logo FRh vectorisé grand format jpeg (2).jpg"/>
          <p:cNvPicPr>
            <a:picLocks noChangeAspect="1"/>
          </p:cNvPicPr>
          <p:nvPr/>
        </p:nvPicPr>
        <p:blipFill>
          <a:blip r:embed="rId2" cstate="print"/>
          <a:stretch>
            <a:fillRect/>
          </a:stretch>
        </p:blipFill>
        <p:spPr>
          <a:xfrm>
            <a:off x="1763689" y="6453336"/>
            <a:ext cx="234026" cy="216024"/>
          </a:xfrm>
          <a:prstGeom prst="rect">
            <a:avLst/>
          </a:prstGeom>
        </p:spPr>
      </p:pic>
      <p:pic>
        <p:nvPicPr>
          <p:cNvPr id="6"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075240" cy="420656"/>
          </a:xfrm>
        </p:spPr>
        <p:txBody>
          <a:bodyPr>
            <a:noAutofit/>
          </a:bodyPr>
          <a:lstStyle/>
          <a:p>
            <a:r>
              <a:rPr lang="fr-FR" sz="3600" dirty="0" smtClean="0">
                <a:latin typeface="Arial" pitchFamily="34" charset="0"/>
                <a:cs typeface="Arial" pitchFamily="34" charset="0"/>
              </a:rPr>
              <a:t>Moyens d’actions …</a:t>
            </a:r>
            <a:endParaRPr lang="fr-FR" sz="3600" dirty="0">
              <a:latin typeface="Arial" pitchFamily="34" charset="0"/>
              <a:cs typeface="Arial" pitchFamily="34" charset="0"/>
            </a:endParaRPr>
          </a:p>
        </p:txBody>
      </p:sp>
      <p:graphicFrame>
        <p:nvGraphicFramePr>
          <p:cNvPr id="5" name="Espace réservé du contenu 4"/>
          <p:cNvGraphicFramePr>
            <a:graphicFrameLocks noGrp="1"/>
          </p:cNvGraphicFramePr>
          <p:nvPr>
            <p:ph idx="1"/>
          </p:nvPr>
        </p:nvGraphicFramePr>
        <p:xfrm>
          <a:off x="323528" y="1556792"/>
          <a:ext cx="8352928" cy="4602480"/>
        </p:xfrm>
        <a:graphic>
          <a:graphicData uri="http://schemas.openxmlformats.org/drawingml/2006/table">
            <a:tbl>
              <a:tblPr firstRow="1" bandRow="1">
                <a:tableStyleId>{F5AB1C69-6EDB-4FF4-983F-18BD219EF322}</a:tableStyleId>
              </a:tblPr>
              <a:tblGrid>
                <a:gridCol w="2920877"/>
                <a:gridCol w="2649238"/>
                <a:gridCol w="2782813"/>
              </a:tblGrid>
              <a:tr h="362158">
                <a:tc>
                  <a:txBody>
                    <a:bodyPr/>
                    <a:lstStyle/>
                    <a:p>
                      <a:r>
                        <a:rPr lang="fr-FR" dirty="0" smtClean="0">
                          <a:solidFill>
                            <a:schemeClr val="tx2"/>
                          </a:solidFill>
                          <a:latin typeface="Arial" pitchFamily="34" charset="0"/>
                          <a:cs typeface="Arial" pitchFamily="34" charset="0"/>
                        </a:rPr>
                        <a:t>Domaine d’intervention</a:t>
                      </a:r>
                      <a:endParaRPr lang="fr-FR" dirty="0">
                        <a:solidFill>
                          <a:schemeClr val="tx2"/>
                        </a:solidFill>
                        <a:latin typeface="Arial" pitchFamily="34" charset="0"/>
                        <a:cs typeface="Arial" pitchFamily="34" charset="0"/>
                      </a:endParaRPr>
                    </a:p>
                  </a:txBody>
                  <a:tcPr>
                    <a:lnL w="12700" cmpd="sng">
                      <a:noFill/>
                    </a:lnL>
                  </a:tcPr>
                </a:tc>
                <a:tc>
                  <a:txBody>
                    <a:bodyPr/>
                    <a:lstStyle/>
                    <a:p>
                      <a:r>
                        <a:rPr lang="fr-FR" dirty="0" smtClean="0">
                          <a:solidFill>
                            <a:schemeClr val="tx2"/>
                          </a:solidFill>
                          <a:latin typeface="Arial" pitchFamily="34" charset="0"/>
                          <a:cs typeface="Arial" pitchFamily="34" charset="0"/>
                        </a:rPr>
                        <a:t>Objectifs</a:t>
                      </a:r>
                      <a:r>
                        <a:rPr lang="fr-FR" baseline="0" dirty="0" smtClean="0">
                          <a:solidFill>
                            <a:schemeClr val="tx2"/>
                          </a:solidFill>
                          <a:latin typeface="Arial" pitchFamily="34" charset="0"/>
                          <a:cs typeface="Arial" pitchFamily="34" charset="0"/>
                        </a:rPr>
                        <a:t> DD</a:t>
                      </a:r>
                      <a:endParaRPr lang="fr-FR" dirty="0">
                        <a:solidFill>
                          <a:schemeClr val="tx2"/>
                        </a:solidFill>
                        <a:latin typeface="Arial" pitchFamily="34" charset="0"/>
                        <a:cs typeface="Arial" pitchFamily="34" charset="0"/>
                      </a:endParaRPr>
                    </a:p>
                  </a:txBody>
                  <a:tcPr/>
                </a:tc>
                <a:tc>
                  <a:txBody>
                    <a:bodyPr/>
                    <a:lstStyle/>
                    <a:p>
                      <a:r>
                        <a:rPr lang="fr-FR" dirty="0" smtClean="0">
                          <a:solidFill>
                            <a:schemeClr val="tx2"/>
                          </a:solidFill>
                          <a:latin typeface="Arial" pitchFamily="34" charset="0"/>
                          <a:cs typeface="Arial" pitchFamily="34" charset="0"/>
                        </a:rPr>
                        <a:t>Moyens</a:t>
                      </a:r>
                      <a:r>
                        <a:rPr lang="fr-FR" baseline="0" dirty="0" smtClean="0">
                          <a:solidFill>
                            <a:schemeClr val="tx2"/>
                          </a:solidFill>
                          <a:latin typeface="Arial" pitchFamily="34" charset="0"/>
                          <a:cs typeface="Arial" pitchFamily="34" charset="0"/>
                        </a:rPr>
                        <a:t> d’action</a:t>
                      </a:r>
                      <a:endParaRPr lang="fr-FR" dirty="0">
                        <a:solidFill>
                          <a:schemeClr val="tx2"/>
                        </a:solidFill>
                        <a:latin typeface="Arial" pitchFamily="34" charset="0"/>
                        <a:cs typeface="Arial" pitchFamily="34" charset="0"/>
                      </a:endParaRPr>
                    </a:p>
                  </a:txBody>
                  <a:tcPr/>
                </a:tc>
              </a:tr>
              <a:tr h="15391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solidFill>
                            <a:schemeClr val="tx2"/>
                          </a:solidFill>
                          <a:latin typeface="Arial" pitchFamily="34" charset="0"/>
                          <a:cs typeface="Arial" pitchFamily="34" charset="0"/>
                        </a:rPr>
                        <a:t>Gestion</a:t>
                      </a:r>
                      <a:r>
                        <a:rPr lang="fr-FR" baseline="0" dirty="0" smtClean="0">
                          <a:solidFill>
                            <a:schemeClr val="tx2"/>
                          </a:solidFill>
                          <a:latin typeface="Arial" pitchFamily="34" charset="0"/>
                          <a:cs typeface="Arial" pitchFamily="34" charset="0"/>
                        </a:rPr>
                        <a:t> des emplois et effectifs</a:t>
                      </a:r>
                      <a:endParaRPr lang="fr-FR" dirty="0" smtClean="0">
                        <a:solidFill>
                          <a:schemeClr val="tx2"/>
                        </a:solidFill>
                        <a:latin typeface="Arial" pitchFamily="34" charset="0"/>
                        <a:cs typeface="Arial" pitchFamily="34" charset="0"/>
                      </a:endParaRPr>
                    </a:p>
                    <a:p>
                      <a:endParaRPr lang="fr-FR" dirty="0">
                        <a:latin typeface="Arial" pitchFamily="34" charset="0"/>
                        <a:cs typeface="Arial" pitchFamily="34" charset="0"/>
                      </a:endParaRPr>
                    </a:p>
                  </a:txBody>
                  <a:tcPr/>
                </a:tc>
                <a:tc>
                  <a:txBody>
                    <a:bodyPr/>
                    <a:lstStyle/>
                    <a:p>
                      <a:r>
                        <a:rPr lang="fr-FR" sz="1600" dirty="0" smtClean="0">
                          <a:solidFill>
                            <a:schemeClr val="tx2"/>
                          </a:solidFill>
                          <a:latin typeface="Arial" pitchFamily="34" charset="0"/>
                          <a:cs typeface="Arial" pitchFamily="34" charset="0"/>
                        </a:rPr>
                        <a:t>- Adapter aux besoins quanti à</a:t>
                      </a:r>
                      <a:r>
                        <a:rPr lang="fr-FR" sz="1600" baseline="0" dirty="0" smtClean="0">
                          <a:solidFill>
                            <a:schemeClr val="tx2"/>
                          </a:solidFill>
                          <a:latin typeface="Arial" pitchFamily="34" charset="0"/>
                          <a:cs typeface="Arial" pitchFamily="34" charset="0"/>
                        </a:rPr>
                        <a:t> MT et LT (lissage)</a:t>
                      </a:r>
                    </a:p>
                    <a:p>
                      <a:endParaRPr lang="fr-FR" sz="1600" baseline="0" dirty="0" smtClean="0">
                        <a:solidFill>
                          <a:schemeClr val="tx2"/>
                        </a:solidFill>
                        <a:latin typeface="Arial" pitchFamily="34" charset="0"/>
                        <a:cs typeface="Arial" pitchFamily="34" charset="0"/>
                      </a:endParaRPr>
                    </a:p>
                    <a:p>
                      <a:r>
                        <a:rPr lang="fr-FR" sz="1600" baseline="0" dirty="0" smtClean="0">
                          <a:solidFill>
                            <a:schemeClr val="tx2"/>
                          </a:solidFill>
                          <a:latin typeface="Arial" pitchFamily="34" charset="0"/>
                          <a:cs typeface="Arial" pitchFamily="34" charset="0"/>
                        </a:rPr>
                        <a:t>- Equilibrer la pyramide des âges</a:t>
                      </a:r>
                    </a:p>
                    <a:p>
                      <a:endParaRPr lang="fr-FR" sz="1600" baseline="0" dirty="0" smtClean="0">
                        <a:solidFill>
                          <a:schemeClr val="tx2"/>
                        </a:solidFill>
                        <a:latin typeface="Arial" pitchFamily="34" charset="0"/>
                        <a:cs typeface="Arial" pitchFamily="34" charset="0"/>
                      </a:endParaRPr>
                    </a:p>
                    <a:p>
                      <a:r>
                        <a:rPr lang="fr-FR" sz="1600" baseline="0" dirty="0" smtClean="0">
                          <a:solidFill>
                            <a:schemeClr val="tx2"/>
                          </a:solidFill>
                          <a:latin typeface="Arial" pitchFamily="34" charset="0"/>
                          <a:cs typeface="Arial" pitchFamily="34" charset="0"/>
                        </a:rPr>
                        <a:t>- Proscrire la discrimination</a:t>
                      </a:r>
                      <a:endParaRPr lang="fr-FR" sz="1600" dirty="0">
                        <a:solidFill>
                          <a:schemeClr val="tx2"/>
                        </a:solidFill>
                        <a:latin typeface="Arial" pitchFamily="34" charset="0"/>
                        <a:cs typeface="Arial" pitchFamily="34" charset="0"/>
                      </a:endParaRPr>
                    </a:p>
                  </a:txBody>
                  <a:tcPr/>
                </a:tc>
                <a:tc>
                  <a:txBody>
                    <a:bodyPr/>
                    <a:lstStyle/>
                    <a:p>
                      <a:pPr>
                        <a:buFontTx/>
                        <a:buChar char="-"/>
                      </a:pPr>
                      <a:r>
                        <a:rPr lang="fr-FR" sz="1400" dirty="0" smtClean="0">
                          <a:latin typeface="Arial" pitchFamily="34" charset="0"/>
                          <a:cs typeface="Arial" pitchFamily="34" charset="0"/>
                        </a:rPr>
                        <a:t>Contenu</a:t>
                      </a:r>
                      <a:r>
                        <a:rPr lang="fr-FR" sz="1400" baseline="0" dirty="0" smtClean="0">
                          <a:latin typeface="Arial" pitchFamily="34" charset="0"/>
                          <a:cs typeface="Arial" pitchFamily="34" charset="0"/>
                        </a:rPr>
                        <a:t> des contrats de travail</a:t>
                      </a:r>
                    </a:p>
                    <a:p>
                      <a:pPr>
                        <a:buFontTx/>
                        <a:buChar char="-"/>
                      </a:pPr>
                      <a:r>
                        <a:rPr lang="fr-FR" sz="1400" baseline="0" dirty="0" smtClean="0">
                          <a:latin typeface="Arial" pitchFamily="34" charset="0"/>
                          <a:cs typeface="Arial" pitchFamily="34" charset="0"/>
                        </a:rPr>
                        <a:t> gestion des recrutements</a:t>
                      </a:r>
                    </a:p>
                    <a:p>
                      <a:pPr>
                        <a:buFontTx/>
                        <a:buChar char="-"/>
                      </a:pPr>
                      <a:r>
                        <a:rPr lang="fr-FR" sz="1400" baseline="0" dirty="0" smtClean="0">
                          <a:latin typeface="Arial" pitchFamily="34" charset="0"/>
                          <a:cs typeface="Arial" pitchFamily="34" charset="0"/>
                        </a:rPr>
                        <a:t> gestion des départs</a:t>
                      </a:r>
                    </a:p>
                    <a:p>
                      <a:pPr>
                        <a:buFontTx/>
                        <a:buChar char="-"/>
                      </a:pPr>
                      <a:r>
                        <a:rPr lang="fr-FR" sz="1400" baseline="0" dirty="0" smtClean="0">
                          <a:latin typeface="Arial" pitchFamily="34" charset="0"/>
                          <a:cs typeface="Arial" pitchFamily="34" charset="0"/>
                        </a:rPr>
                        <a:t> GPEC</a:t>
                      </a:r>
                      <a:endParaRPr lang="fr-FR" sz="1400" dirty="0">
                        <a:latin typeface="Arial" pitchFamily="34" charset="0"/>
                        <a:cs typeface="Arial" pitchFamily="34" charset="0"/>
                      </a:endParaRPr>
                    </a:p>
                  </a:txBody>
                  <a:tcPr/>
                </a:tc>
              </a:tr>
              <a:tr h="2203127">
                <a:tc>
                  <a:txBody>
                    <a:bodyPr/>
                    <a:lstStyle/>
                    <a:p>
                      <a:r>
                        <a:rPr lang="fr-FR" dirty="0" smtClean="0">
                          <a:solidFill>
                            <a:schemeClr val="tx2"/>
                          </a:solidFill>
                          <a:latin typeface="Arial" pitchFamily="34" charset="0"/>
                          <a:cs typeface="Arial" pitchFamily="34" charset="0"/>
                        </a:rPr>
                        <a:t>Gestion des compétences</a:t>
                      </a:r>
                      <a:endParaRPr lang="fr-FR" dirty="0">
                        <a:solidFill>
                          <a:schemeClr val="tx2"/>
                        </a:solidFill>
                        <a:latin typeface="Arial" pitchFamily="34" charset="0"/>
                        <a:cs typeface="Arial" pitchFamily="34" charset="0"/>
                      </a:endParaRPr>
                    </a:p>
                  </a:txBody>
                  <a:tcPr/>
                </a:tc>
                <a:tc>
                  <a:txBody>
                    <a:bodyPr/>
                    <a:lstStyle/>
                    <a:p>
                      <a:pPr>
                        <a:buFontTx/>
                        <a:buChar char="-"/>
                      </a:pPr>
                      <a:r>
                        <a:rPr lang="fr-FR" sz="1600" dirty="0" smtClean="0">
                          <a:solidFill>
                            <a:schemeClr val="tx2"/>
                          </a:solidFill>
                          <a:latin typeface="Arial" pitchFamily="34" charset="0"/>
                          <a:cs typeface="Arial" pitchFamily="34" charset="0"/>
                        </a:rPr>
                        <a:t> Adapter les ressources</a:t>
                      </a:r>
                      <a:r>
                        <a:rPr lang="fr-FR" sz="1600" baseline="0" dirty="0" smtClean="0">
                          <a:solidFill>
                            <a:schemeClr val="tx2"/>
                          </a:solidFill>
                          <a:latin typeface="Arial" pitchFamily="34" charset="0"/>
                          <a:cs typeface="Arial" pitchFamily="34" charset="0"/>
                        </a:rPr>
                        <a:t> aux besoins qualitatifs à MT et LT</a:t>
                      </a:r>
                    </a:p>
                    <a:p>
                      <a:pPr>
                        <a:buFontTx/>
                        <a:buNone/>
                      </a:pPr>
                      <a:r>
                        <a:rPr lang="fr-FR" sz="1600" baseline="0" dirty="0" smtClean="0">
                          <a:solidFill>
                            <a:schemeClr val="tx2"/>
                          </a:solidFill>
                          <a:latin typeface="Arial" pitchFamily="34" charset="0"/>
                          <a:cs typeface="Arial" pitchFamily="34" charset="0"/>
                        </a:rPr>
                        <a:t> </a:t>
                      </a:r>
                    </a:p>
                    <a:p>
                      <a:pPr>
                        <a:buFontTx/>
                        <a:buChar char="-"/>
                      </a:pPr>
                      <a:r>
                        <a:rPr lang="fr-FR" sz="1600" baseline="0" dirty="0" smtClean="0">
                          <a:solidFill>
                            <a:schemeClr val="tx2"/>
                          </a:solidFill>
                          <a:latin typeface="Arial" pitchFamily="34" charset="0"/>
                          <a:cs typeface="Arial" pitchFamily="34" charset="0"/>
                        </a:rPr>
                        <a:t>développer l’employabilité</a:t>
                      </a:r>
                    </a:p>
                    <a:p>
                      <a:pPr>
                        <a:buFontTx/>
                        <a:buChar char="-"/>
                      </a:pPr>
                      <a:endParaRPr lang="fr-FR" sz="1600" baseline="0" dirty="0" smtClean="0">
                        <a:solidFill>
                          <a:schemeClr val="tx2"/>
                        </a:solidFill>
                        <a:latin typeface="Arial" pitchFamily="34" charset="0"/>
                        <a:cs typeface="Arial" pitchFamily="34" charset="0"/>
                      </a:endParaRPr>
                    </a:p>
                    <a:p>
                      <a:pPr>
                        <a:buFontTx/>
                        <a:buChar char="-"/>
                      </a:pPr>
                      <a:r>
                        <a:rPr lang="fr-FR" sz="1600" baseline="0" dirty="0" smtClean="0">
                          <a:solidFill>
                            <a:schemeClr val="tx2"/>
                          </a:solidFill>
                          <a:latin typeface="Arial" pitchFamily="34" charset="0"/>
                          <a:cs typeface="Arial" pitchFamily="34" charset="0"/>
                        </a:rPr>
                        <a:t> concilier les besoins de l’entreprise et besoins </a:t>
                      </a:r>
                      <a:r>
                        <a:rPr lang="fr-FR" sz="1600" baseline="0" dirty="0" err="1" smtClean="0">
                          <a:solidFill>
                            <a:schemeClr val="tx2"/>
                          </a:solidFill>
                          <a:latin typeface="Arial" pitchFamily="34" charset="0"/>
                          <a:cs typeface="Arial" pitchFamily="34" charset="0"/>
                        </a:rPr>
                        <a:t>indiv</a:t>
                      </a:r>
                      <a:endParaRPr lang="fr-FR" sz="1600" dirty="0">
                        <a:solidFill>
                          <a:schemeClr val="tx2"/>
                        </a:solidFill>
                        <a:latin typeface="Arial" pitchFamily="34" charset="0"/>
                        <a:cs typeface="Arial" pitchFamily="34" charset="0"/>
                      </a:endParaRPr>
                    </a:p>
                  </a:txBody>
                  <a:tcPr/>
                </a:tc>
                <a:tc>
                  <a:txBody>
                    <a:bodyPr/>
                    <a:lstStyle/>
                    <a:p>
                      <a:pPr>
                        <a:buFontTx/>
                        <a:buChar char="-"/>
                      </a:pPr>
                      <a:r>
                        <a:rPr lang="fr-FR" sz="1400" dirty="0" smtClean="0">
                          <a:latin typeface="Arial" pitchFamily="34" charset="0"/>
                          <a:cs typeface="Arial" pitchFamily="34" charset="0"/>
                        </a:rPr>
                        <a:t>Définir les besoins</a:t>
                      </a:r>
                      <a:r>
                        <a:rPr lang="fr-FR" sz="1400" baseline="0" dirty="0" smtClean="0">
                          <a:latin typeface="Arial" pitchFamily="34" charset="0"/>
                          <a:cs typeface="Arial" pitchFamily="34" charset="0"/>
                        </a:rPr>
                        <a:t> de l’</a:t>
                      </a:r>
                      <a:r>
                        <a:rPr lang="fr-FR" sz="1400" baseline="0" dirty="0" err="1" smtClean="0">
                          <a:latin typeface="Arial" pitchFamily="34" charset="0"/>
                          <a:cs typeface="Arial" pitchFamily="34" charset="0"/>
                        </a:rPr>
                        <a:t>orga</a:t>
                      </a:r>
                      <a:endParaRPr lang="fr-FR" sz="1400" baseline="0" dirty="0" smtClean="0">
                        <a:latin typeface="Arial" pitchFamily="34" charset="0"/>
                        <a:cs typeface="Arial" pitchFamily="34" charset="0"/>
                      </a:endParaRPr>
                    </a:p>
                    <a:p>
                      <a:pPr>
                        <a:buFontTx/>
                        <a:buChar char="-"/>
                      </a:pPr>
                      <a:r>
                        <a:rPr lang="fr-FR" sz="1400" baseline="0" dirty="0" smtClean="0">
                          <a:latin typeface="Arial" pitchFamily="34" charset="0"/>
                          <a:cs typeface="Arial" pitchFamily="34" charset="0"/>
                        </a:rPr>
                        <a:t> sélectionner les candidats (</a:t>
                      </a:r>
                      <a:r>
                        <a:rPr lang="fr-FR" sz="1400" baseline="0" dirty="0" err="1" smtClean="0">
                          <a:latin typeface="Arial" pitchFamily="34" charset="0"/>
                          <a:cs typeface="Arial" pitchFamily="34" charset="0"/>
                        </a:rPr>
                        <a:t>ext</a:t>
                      </a:r>
                      <a:r>
                        <a:rPr lang="fr-FR" sz="1400" baseline="0" dirty="0" smtClean="0">
                          <a:latin typeface="Arial" pitchFamily="34" charset="0"/>
                          <a:cs typeface="Arial" pitchFamily="34" charset="0"/>
                        </a:rPr>
                        <a:t>/</a:t>
                      </a:r>
                      <a:r>
                        <a:rPr lang="fr-FR" sz="1400" baseline="0" dirty="0" err="1" smtClean="0">
                          <a:latin typeface="Arial" pitchFamily="34" charset="0"/>
                          <a:cs typeface="Arial" pitchFamily="34" charset="0"/>
                        </a:rPr>
                        <a:t>int</a:t>
                      </a:r>
                      <a:r>
                        <a:rPr lang="fr-FR" sz="1400" baseline="0" dirty="0" smtClean="0">
                          <a:latin typeface="Arial" pitchFamily="34" charset="0"/>
                          <a:cs typeface="Arial" pitchFamily="34" charset="0"/>
                        </a:rPr>
                        <a:t>)</a:t>
                      </a:r>
                    </a:p>
                    <a:p>
                      <a:pPr>
                        <a:buFontTx/>
                        <a:buChar char="-"/>
                      </a:pPr>
                      <a:r>
                        <a:rPr lang="fr-FR" sz="1400" baseline="0" dirty="0" smtClean="0">
                          <a:latin typeface="Arial" pitchFamily="34" charset="0"/>
                          <a:cs typeface="Arial" pitchFamily="34" charset="0"/>
                        </a:rPr>
                        <a:t>Bilans de compétences</a:t>
                      </a:r>
                    </a:p>
                    <a:p>
                      <a:pPr>
                        <a:buFontTx/>
                        <a:buChar char="-"/>
                      </a:pPr>
                      <a:r>
                        <a:rPr lang="fr-FR" sz="1400" baseline="0" dirty="0" smtClean="0">
                          <a:latin typeface="Arial" pitchFamily="34" charset="0"/>
                          <a:cs typeface="Arial" pitchFamily="34" charset="0"/>
                        </a:rPr>
                        <a:t> entretiens d’évaluation</a:t>
                      </a:r>
                    </a:p>
                    <a:p>
                      <a:pPr>
                        <a:buFontTx/>
                        <a:buChar char="-"/>
                      </a:pPr>
                      <a:r>
                        <a:rPr lang="fr-FR" sz="1400" baseline="0" dirty="0" smtClean="0">
                          <a:latin typeface="Arial" pitchFamily="34" charset="0"/>
                          <a:cs typeface="Arial" pitchFamily="34" charset="0"/>
                        </a:rPr>
                        <a:t> politique de gestion de carrière</a:t>
                      </a:r>
                    </a:p>
                    <a:p>
                      <a:pPr>
                        <a:buFontTx/>
                        <a:buChar char="-"/>
                      </a:pPr>
                      <a:r>
                        <a:rPr lang="fr-FR" sz="1400" baseline="0" dirty="0" smtClean="0">
                          <a:latin typeface="Arial" pitchFamily="34" charset="0"/>
                          <a:cs typeface="Arial" pitchFamily="34" charset="0"/>
                        </a:rPr>
                        <a:t> plan de </a:t>
                      </a:r>
                      <a:r>
                        <a:rPr lang="fr-FR" sz="1400" baseline="0" dirty="0" err="1" smtClean="0">
                          <a:latin typeface="Arial" pitchFamily="34" charset="0"/>
                          <a:cs typeface="Arial" pitchFamily="34" charset="0"/>
                        </a:rPr>
                        <a:t>ftion</a:t>
                      </a:r>
                      <a:r>
                        <a:rPr lang="fr-FR" sz="1400" baseline="0" dirty="0" smtClean="0">
                          <a:latin typeface="Arial" pitchFamily="34" charset="0"/>
                          <a:cs typeface="Arial" pitchFamily="34" charset="0"/>
                        </a:rPr>
                        <a:t>, GPEC</a:t>
                      </a:r>
                    </a:p>
                    <a:p>
                      <a:pPr>
                        <a:buFontTx/>
                        <a:buChar char="-"/>
                      </a:pPr>
                      <a:r>
                        <a:rPr lang="fr-FR" sz="1400" baseline="0" dirty="0" smtClean="0">
                          <a:latin typeface="Arial" pitchFamily="34" charset="0"/>
                          <a:cs typeface="Arial" pitchFamily="34" charset="0"/>
                        </a:rPr>
                        <a:t> tutorat (maintien du SF)</a:t>
                      </a:r>
                    </a:p>
                    <a:p>
                      <a:pPr>
                        <a:buFontTx/>
                        <a:buChar char="-"/>
                      </a:pPr>
                      <a:r>
                        <a:rPr lang="fr-FR" sz="1400" baseline="0" dirty="0" smtClean="0">
                          <a:latin typeface="Arial" pitchFamily="34" charset="0"/>
                          <a:cs typeface="Arial" pitchFamily="34" charset="0"/>
                        </a:rPr>
                        <a:t> management / </a:t>
                      </a:r>
                      <a:r>
                        <a:rPr lang="fr-FR" sz="1400" baseline="0" dirty="0" err="1" smtClean="0">
                          <a:latin typeface="Arial" pitchFamily="34" charset="0"/>
                          <a:cs typeface="Arial" pitchFamily="34" charset="0"/>
                        </a:rPr>
                        <a:t>parcrs</a:t>
                      </a:r>
                      <a:r>
                        <a:rPr lang="fr-FR" sz="1400" baseline="0" dirty="0" smtClean="0">
                          <a:latin typeface="Arial" pitchFamily="34" charset="0"/>
                          <a:cs typeface="Arial" pitchFamily="34" charset="0"/>
                        </a:rPr>
                        <a:t> de progression</a:t>
                      </a:r>
                    </a:p>
                    <a:p>
                      <a:pPr>
                        <a:buFontTx/>
                        <a:buChar char="-"/>
                      </a:pPr>
                      <a:r>
                        <a:rPr lang="fr-FR" sz="1400" baseline="0" dirty="0" smtClean="0">
                          <a:latin typeface="Arial" pitchFamily="34" charset="0"/>
                          <a:cs typeface="Arial" pitchFamily="34" charset="0"/>
                        </a:rPr>
                        <a:t> évaluation de la formation</a:t>
                      </a:r>
                      <a:endParaRPr lang="fr-FR" sz="1400" dirty="0">
                        <a:latin typeface="Arial" pitchFamily="34" charset="0"/>
                        <a:cs typeface="Arial" pitchFamily="34" charset="0"/>
                      </a:endParaRPr>
                    </a:p>
                  </a:txBody>
                  <a:tcPr/>
                </a:tc>
              </a:tr>
            </a:tbl>
          </a:graphicData>
        </a:graphic>
      </p:graphicFrame>
      <p:sp>
        <p:nvSpPr>
          <p:cNvPr id="4" name="Espace réservé du pied de page 3"/>
          <p:cNvSpPr>
            <a:spLocks noGrp="1"/>
          </p:cNvSpPr>
          <p:nvPr>
            <p:ph type="ftr" sz="quarter" idx="11"/>
          </p:nvPr>
        </p:nvSpPr>
        <p:spPr>
          <a:xfrm>
            <a:off x="2667000" y="6356350"/>
            <a:ext cx="3849216" cy="365125"/>
          </a:xfrm>
        </p:spPr>
        <p:txBody>
          <a:bodyPr/>
          <a:lstStyle/>
          <a:p>
            <a:r>
              <a:rPr lang="fr-FR" dirty="0" smtClean="0">
                <a:latin typeface="Arial" pitchFamily="34" charset="0"/>
                <a:cs typeface="Arial" pitchFamily="34" charset="0"/>
              </a:rPr>
              <a:t>Florence ROUSSEL – </a:t>
            </a:r>
            <a:r>
              <a:rPr lang="fr-FR" dirty="0" err="1" smtClean="0">
                <a:latin typeface="Arial" pitchFamily="34" charset="0"/>
                <a:cs typeface="Arial" pitchFamily="34" charset="0"/>
              </a:rPr>
              <a:t>FRh</a:t>
            </a:r>
            <a:r>
              <a:rPr lang="fr-FR" dirty="0" smtClean="0">
                <a:latin typeface="Arial" pitchFamily="34" charset="0"/>
                <a:cs typeface="Arial" pitchFamily="34" charset="0"/>
              </a:rPr>
              <a:t> Conseil - 6 Octobre 2011</a:t>
            </a:r>
            <a:endParaRPr lang="fr-FR" dirty="0">
              <a:latin typeface="Arial" pitchFamily="34" charset="0"/>
              <a:cs typeface="Arial" pitchFamily="34" charset="0"/>
            </a:endParaRPr>
          </a:p>
        </p:txBody>
      </p:sp>
      <p:pic>
        <p:nvPicPr>
          <p:cNvPr id="6" name="Picture 11" descr="JADDE"/>
          <p:cNvPicPr>
            <a:picLocks noChangeAspect="1" noChangeArrowheads="1"/>
          </p:cNvPicPr>
          <p:nvPr/>
        </p:nvPicPr>
        <p:blipFill>
          <a:blip r:embed="rId3" cstate="print"/>
          <a:srcRect/>
          <a:stretch>
            <a:fillRect/>
          </a:stretch>
        </p:blipFill>
        <p:spPr bwMode="auto">
          <a:xfrm>
            <a:off x="611560" y="6381328"/>
            <a:ext cx="467109" cy="288032"/>
          </a:xfrm>
          <a:prstGeom prst="rect">
            <a:avLst/>
          </a:prstGeom>
          <a:noFill/>
          <a:ln w="9525">
            <a:noFill/>
            <a:miter lim="800000"/>
            <a:headEnd/>
            <a:tailEnd/>
          </a:ln>
        </p:spPr>
      </p:pic>
      <p:pic>
        <p:nvPicPr>
          <p:cNvPr id="7" name="Image 6" descr="logo FRh vectorisé grand format jpeg (2).jpg"/>
          <p:cNvPicPr>
            <a:picLocks noChangeAspect="1"/>
          </p:cNvPicPr>
          <p:nvPr/>
        </p:nvPicPr>
        <p:blipFill>
          <a:blip r:embed="rId4" cstate="print"/>
          <a:stretch>
            <a:fillRect/>
          </a:stretch>
        </p:blipFill>
        <p:spPr>
          <a:xfrm>
            <a:off x="1763689" y="6453336"/>
            <a:ext cx="234026" cy="21602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278</TotalTime>
  <Words>1244</Words>
  <Application>Microsoft Office PowerPoint</Application>
  <PresentationFormat>Affichage à l'écran (4:3)</PresentationFormat>
  <Paragraphs>164</Paragraphs>
  <Slides>11</Slides>
  <Notes>9</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Débit</vt:lpstr>
      <vt:lpstr>Les leviers d’action qui donnent du sens au travail </vt:lpstr>
      <vt:lpstr>Développement Durable et Rh</vt:lpstr>
      <vt:lpstr>Développement Durable et Rh</vt:lpstr>
      <vt:lpstr>Vous avez dit anti DD ?  </vt:lpstr>
      <vt:lpstr>Une entreprise DD c’est quoi?</vt:lpstr>
      <vt:lpstr>Pro DD : les bonnes pratiques…</vt:lpstr>
      <vt:lpstr>Intérêts pour l’entreprise …</vt:lpstr>
      <vt:lpstr>Domaines d’interventions:</vt:lpstr>
      <vt:lpstr>Moyens d’actions …</vt:lpstr>
      <vt:lpstr>Moyens d’actions …</vt:lpstr>
      <vt:lpstr>Mesurer l’implication des salariés…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leviers d’action qui donnent du sens au travail</dc:title>
  <dc:creator>Florence ROUSSEL FRh</dc:creator>
  <cp:lastModifiedBy>Florence ROUSSEL FRh</cp:lastModifiedBy>
  <cp:revision>35</cp:revision>
  <dcterms:created xsi:type="dcterms:W3CDTF">2011-07-21T06:46:04Z</dcterms:created>
  <dcterms:modified xsi:type="dcterms:W3CDTF">2011-07-27T12:14:10Z</dcterms:modified>
</cp:coreProperties>
</file>